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87" autoAdjust="0"/>
    <p:restoredTop sz="92367" autoAdjust="0"/>
  </p:normalViewPr>
  <p:slideViewPr>
    <p:cSldViewPr snapToObjects="1">
      <p:cViewPr varScale="1">
        <p:scale>
          <a:sx n="100" d="100"/>
          <a:sy n="100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85485-BD3D-4A8E-B56E-948B23F42A6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DF6C8-2C50-4C7F-BEE2-EC44CE2C7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DF6C8-2C50-4C7F-BEE2-EC44CE2C7B5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2BE45-72E5-F347-B6CE-B04AE9DC2DB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34160-2790-D048-8780-E8628F934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heathermcgee@spsk12.net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hyperlink" Target="http://mcgeebiology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rcRect l="1207" t="4429" r="3057" b="6937"/>
          <a:stretch>
            <a:fillRect/>
          </a:stretch>
        </p:blipFill>
        <p:spPr>
          <a:xfrm>
            <a:off x="2570043" y="3200400"/>
            <a:ext cx="3373556" cy="1342705"/>
          </a:xfrm>
          <a:prstGeom prst="rect">
            <a:avLst/>
          </a:prstGeom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880544" y="3670744"/>
            <a:ext cx="2183512" cy="419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1388714" y="3398787"/>
            <a:ext cx="2183509" cy="468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794946" y="-748854"/>
            <a:ext cx="142150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3428996" y="68338"/>
            <a:ext cx="2388999" cy="3103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480469" y="3315676"/>
            <a:ext cx="3283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Universal College draft_DEMO"/>
                <a:cs typeface="Universal College draft_DEMO"/>
              </a:rPr>
              <a:t>    Honors Biology</a:t>
            </a:r>
            <a:endParaRPr lang="en-US" sz="2800" dirty="0" smtClean="0">
              <a:latin typeface="Universal College draft_DEMO"/>
              <a:cs typeface="Universal College draft_DEM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0043" y="3820180"/>
            <a:ext cx="3221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vered By Your Grace"/>
                <a:cs typeface="Covered By Your Grace"/>
              </a:rPr>
              <a:t>Heather McGee </a:t>
            </a:r>
            <a:r>
              <a:rPr lang="en-US" sz="2000" dirty="0" smtClean="0">
                <a:latin typeface="Covered By Your Grace"/>
                <a:cs typeface="Covered By Your Grace"/>
              </a:rPr>
              <a:t>  </a:t>
            </a:r>
            <a:endParaRPr lang="en-US" sz="1900" dirty="0" smtClean="0">
              <a:latin typeface="Covered By Your Grace"/>
              <a:cs typeface="Covered By Your Grace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05200" y="833735"/>
            <a:ext cx="2286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>
              <a:latin typeface="Covered By Your Grace"/>
              <a:cs typeface="Covered By Your Grace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943600" y="1676400"/>
            <a:ext cx="3048000" cy="2819400"/>
          </a:xfrm>
          <a:prstGeom prst="roundRect">
            <a:avLst>
              <a:gd name="adj" fmla="val 12602"/>
            </a:avLst>
          </a:prstGeom>
          <a:noFill/>
          <a:ln w="47625">
            <a:solidFill>
              <a:schemeClr val="tx1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5100" y="1752600"/>
            <a:ext cx="1866900" cy="40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19"/>
          <p:cNvSpPr/>
          <p:nvPr/>
        </p:nvSpPr>
        <p:spPr>
          <a:xfrm>
            <a:off x="6019800" y="2162494"/>
            <a:ext cx="28956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latin typeface="Bell Gothic Std Bold"/>
                <a:cs typeface="Bell Gothic Std Bold"/>
              </a:rPr>
              <a:t>Register to receive text messages </a:t>
            </a:r>
            <a:r>
              <a:rPr lang="en-US" sz="1100" b="1" dirty="0" smtClean="0">
                <a:latin typeface="Bell Gothic Std Bold"/>
                <a:cs typeface="Bell Gothic Std Bold"/>
              </a:rPr>
              <a:t>with </a:t>
            </a:r>
            <a:r>
              <a:rPr lang="en-US" sz="1100" b="1" dirty="0" smtClean="0">
                <a:latin typeface="Bell Gothic Std Bold"/>
                <a:cs typeface="Bell Gothic Std Bold"/>
              </a:rPr>
              <a:t>reminders, homework assignments, and other class information.</a:t>
            </a:r>
          </a:p>
          <a:p>
            <a:pPr algn="ctr"/>
            <a:endParaRPr lang="en-US" sz="1200" b="1" dirty="0" smtClean="0">
              <a:latin typeface="Bell Gothic Std Bold"/>
              <a:cs typeface="Bell Gothic Std Bold"/>
            </a:endParaRPr>
          </a:p>
          <a:p>
            <a:pPr algn="ctr"/>
            <a:r>
              <a:rPr lang="en-US" sz="1200" b="1" dirty="0" smtClean="0">
                <a:latin typeface="Bell Gothic Std Bold"/>
                <a:cs typeface="Bell Gothic Std Bold"/>
              </a:rPr>
              <a:t>Text your class code to… </a:t>
            </a:r>
          </a:p>
          <a:p>
            <a:pPr algn="ctr"/>
            <a:r>
              <a:rPr lang="en-US" sz="1200" b="1" dirty="0" smtClean="0">
                <a:latin typeface="Bell Gothic Std Bold"/>
                <a:cs typeface="Bell Gothic Std Bold"/>
              </a:rPr>
              <a:t>(757) 337-4667</a:t>
            </a:r>
          </a:p>
          <a:p>
            <a:pPr algn="ctr"/>
            <a:endParaRPr lang="en-US" sz="1200" b="1" dirty="0" smtClean="0">
              <a:latin typeface="Bell Gothic Std Bold"/>
              <a:cs typeface="Bell Gothic Std Bold"/>
            </a:endParaRPr>
          </a:p>
          <a:p>
            <a:pPr algn="just">
              <a:lnSpc>
                <a:spcPct val="150000"/>
              </a:lnSpc>
            </a:pPr>
            <a:r>
              <a:rPr lang="en-US" sz="1200" b="1" dirty="0" smtClean="0">
                <a:latin typeface="Bell Gothic Std Bold"/>
                <a:cs typeface="Bell Gothic Std Bold"/>
              </a:rPr>
              <a:t>1</a:t>
            </a:r>
            <a:r>
              <a:rPr lang="en-US" sz="1200" b="1" baseline="30000" dirty="0" smtClean="0">
                <a:latin typeface="Bell Gothic Std Bold"/>
                <a:cs typeface="Bell Gothic Std Bold"/>
              </a:rPr>
              <a:t>st</a:t>
            </a:r>
            <a:r>
              <a:rPr lang="en-US" sz="1200" b="1" dirty="0" smtClean="0">
                <a:latin typeface="Bell Gothic Std Bold"/>
                <a:cs typeface="Bell Gothic Std Bold"/>
              </a:rPr>
              <a:t> :  @1stbiolhs     </a:t>
            </a:r>
            <a:r>
              <a:rPr lang="en-US" sz="1200" b="1" dirty="0" smtClean="0">
                <a:latin typeface="Bell Gothic Std Bold"/>
                <a:cs typeface="Bell Gothic Std Bold"/>
              </a:rPr>
              <a:t>5</a:t>
            </a:r>
            <a:r>
              <a:rPr lang="en-US" sz="1200" b="1" baseline="30000" dirty="0" smtClean="0">
                <a:latin typeface="Bell Gothic Std Bold"/>
                <a:cs typeface="Bell Gothic Std Bold"/>
              </a:rPr>
              <a:t>th</a:t>
            </a:r>
            <a:r>
              <a:rPr lang="en-US" sz="1200" b="1" dirty="0" smtClean="0">
                <a:latin typeface="Bell Gothic Std Bold"/>
                <a:cs typeface="Bell Gothic Std Bold"/>
              </a:rPr>
              <a:t>:  @</a:t>
            </a:r>
            <a:r>
              <a:rPr lang="en-US" sz="1200" b="1" dirty="0" smtClean="0">
                <a:latin typeface="Bell Gothic Std Bold"/>
                <a:cs typeface="Bell Gothic Std Bold"/>
              </a:rPr>
              <a:t>5thbiolhs</a:t>
            </a:r>
          </a:p>
          <a:p>
            <a:pPr algn="just">
              <a:lnSpc>
                <a:spcPct val="150000"/>
              </a:lnSpc>
            </a:pPr>
            <a:r>
              <a:rPr lang="en-US" sz="1200" b="1" dirty="0" smtClean="0">
                <a:latin typeface="Bell Gothic Std Bold"/>
                <a:cs typeface="Bell Gothic Std Bold"/>
              </a:rPr>
              <a:t>2</a:t>
            </a:r>
            <a:r>
              <a:rPr lang="en-US" sz="1200" b="1" baseline="30000" dirty="0" smtClean="0">
                <a:latin typeface="Bell Gothic Std Bold"/>
                <a:cs typeface="Bell Gothic Std Bold"/>
              </a:rPr>
              <a:t>nd</a:t>
            </a:r>
            <a:r>
              <a:rPr lang="en-US" sz="1200" b="1" dirty="0" smtClean="0">
                <a:latin typeface="Bell Gothic Std Bold"/>
                <a:cs typeface="Bell Gothic Std Bold"/>
              </a:rPr>
              <a:t>:  </a:t>
            </a:r>
            <a:r>
              <a:rPr lang="en-US" sz="1200" b="1" dirty="0" smtClean="0">
                <a:latin typeface="Bell Gothic Std Bold"/>
                <a:cs typeface="Bell Gothic Std Bold"/>
              </a:rPr>
              <a:t>@2ndhonor     6</a:t>
            </a:r>
            <a:r>
              <a:rPr lang="en-US" sz="1200" b="1" baseline="30000" dirty="0" smtClean="0">
                <a:latin typeface="Bell Gothic Std Bold"/>
                <a:cs typeface="Bell Gothic Std Bold"/>
              </a:rPr>
              <a:t>th</a:t>
            </a:r>
            <a:r>
              <a:rPr lang="en-US" sz="1200" b="1" dirty="0" smtClean="0">
                <a:latin typeface="Bell Gothic Std Bold"/>
                <a:cs typeface="Bell Gothic Std Bold"/>
              </a:rPr>
              <a:t>:  @</a:t>
            </a:r>
            <a:r>
              <a:rPr lang="en-US" sz="1200" b="1" dirty="0" smtClean="0">
                <a:latin typeface="Bell Gothic Std Bold"/>
                <a:cs typeface="Bell Gothic Std Bold"/>
              </a:rPr>
              <a:t>6thbiolhs</a:t>
            </a:r>
            <a:endParaRPr lang="en-US" sz="1200" b="1" dirty="0" smtClean="0">
              <a:latin typeface="Bell Gothic Std Bold"/>
              <a:cs typeface="Bell Gothic Std Bold"/>
            </a:endParaRPr>
          </a:p>
          <a:p>
            <a:pPr algn="just">
              <a:lnSpc>
                <a:spcPct val="150000"/>
              </a:lnSpc>
            </a:pPr>
            <a:r>
              <a:rPr lang="en-US" sz="1200" b="1" dirty="0" smtClean="0">
                <a:latin typeface="Bell Gothic Std Bold"/>
                <a:cs typeface="Bell Gothic Std Bold"/>
              </a:rPr>
              <a:t>4</a:t>
            </a:r>
            <a:r>
              <a:rPr lang="en-US" sz="1200" b="1" baseline="30000" dirty="0" smtClean="0">
                <a:latin typeface="Bell Gothic Std Bold"/>
                <a:cs typeface="Bell Gothic Std Bold"/>
              </a:rPr>
              <a:t>th</a:t>
            </a:r>
            <a:r>
              <a:rPr lang="en-US" sz="1200" b="1" dirty="0" smtClean="0">
                <a:latin typeface="Bell Gothic Std Bold"/>
                <a:cs typeface="Bell Gothic Std Bold"/>
              </a:rPr>
              <a:t>:  @4thhonbio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19799" y="102492"/>
            <a:ext cx="3124201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   </a:t>
            </a:r>
            <a:r>
              <a:rPr lang="en-US" sz="1200" b="1" u="sng" dirty="0" smtClean="0">
                <a:solidFill>
                  <a:srgbClr val="000000"/>
                </a:solidFill>
                <a:latin typeface="BellGothicStd-Bold"/>
              </a:rPr>
              <a:t>Grading Scale</a:t>
            </a: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                  </a:t>
            </a:r>
            <a:r>
              <a:rPr lang="en-US" sz="1200" b="1" u="sng" dirty="0" smtClean="0">
                <a:solidFill>
                  <a:srgbClr val="000000"/>
                </a:solidFill>
                <a:latin typeface="BellGothicStd-Bold"/>
              </a:rPr>
              <a:t>Rationale</a:t>
            </a: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  </a:t>
            </a:r>
          </a:p>
          <a:p>
            <a:pPr>
              <a:lnSpc>
                <a:spcPct val="125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A=  90-100                40%  Tests/Projects</a:t>
            </a:r>
          </a:p>
          <a:p>
            <a:pPr>
              <a:lnSpc>
                <a:spcPct val="125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B=  80-89                  30%  Quizzes</a:t>
            </a:r>
          </a:p>
          <a:p>
            <a:pPr>
              <a:lnSpc>
                <a:spcPct val="125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C=  70-79                  20%  Class work</a:t>
            </a:r>
          </a:p>
          <a:p>
            <a:pPr>
              <a:lnSpc>
                <a:spcPct val="125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D=  60-69                  10%  Homework</a:t>
            </a:r>
          </a:p>
          <a:p>
            <a:pPr>
              <a:lnSpc>
                <a:spcPct val="125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BellGothicStd-Bold"/>
              </a:rPr>
              <a:t>F=  below 60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1524000" y="2286001"/>
            <a:ext cx="2036710" cy="1119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Font typeface="Arial"/>
              <a:buChar char="•"/>
            </a:pPr>
            <a:r>
              <a:rPr lang="en-US" sz="1200" dirty="0" smtClean="0">
                <a:latin typeface="Bell Gothic Std Bold"/>
                <a:cs typeface="Bell Gothic Std Bold"/>
              </a:rPr>
              <a:t> </a:t>
            </a:r>
            <a:r>
              <a:rPr lang="en-US" sz="1200" dirty="0" smtClean="0">
                <a:latin typeface="Bell Gothic Std Bold"/>
                <a:cs typeface="Bell Gothic Std Bold"/>
              </a:rPr>
              <a:t>Tuesdays 3:15-4:15</a:t>
            </a:r>
          </a:p>
          <a:p>
            <a:pPr>
              <a:lnSpc>
                <a:spcPct val="114000"/>
              </a:lnSpc>
              <a:buFont typeface="Arial"/>
              <a:buChar char="•"/>
            </a:pPr>
            <a:r>
              <a:rPr lang="en-US" sz="1200" dirty="0" smtClean="0">
                <a:latin typeface="Bell Gothic Std Bold"/>
                <a:cs typeface="Bell Gothic Std Bold"/>
              </a:rPr>
              <a:t>Before School…by appointment</a:t>
            </a:r>
          </a:p>
          <a:p>
            <a:pPr>
              <a:lnSpc>
                <a:spcPct val="114000"/>
              </a:lnSpc>
              <a:buFont typeface="Arial"/>
              <a:buChar char="•"/>
            </a:pPr>
            <a:r>
              <a:rPr lang="en-US" sz="1200" dirty="0" smtClean="0">
                <a:latin typeface="Bell Gothic Std Bold"/>
                <a:cs typeface="Bell Gothic Std Bold"/>
              </a:rPr>
              <a:t>Room 226</a:t>
            </a:r>
          </a:p>
          <a:p>
            <a:endParaRPr lang="en-US" sz="1200" dirty="0">
              <a:latin typeface="Bell Gothic Std Bold"/>
              <a:cs typeface="Bell Gothic Std Bold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99727" y="4648200"/>
            <a:ext cx="4577071" cy="2342210"/>
            <a:chOff x="147327" y="4841557"/>
            <a:chExt cx="4577071" cy="2342210"/>
          </a:xfrm>
        </p:grpSpPr>
        <p:sp>
          <p:nvSpPr>
            <p:cNvPr id="28" name="Rectangle 27"/>
            <p:cNvSpPr/>
            <p:nvPr/>
          </p:nvSpPr>
          <p:spPr>
            <a:xfrm>
              <a:off x="1604648" y="5109866"/>
              <a:ext cx="2891152" cy="2073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14000"/>
                </a:lnSpc>
              </a:pPr>
              <a:r>
                <a:rPr lang="en-US" sz="1050" dirty="0" smtClean="0"/>
                <a:t>All work is expected to be turned in on time.  If for some reason your work is late, here is what you can </a:t>
              </a:r>
              <a:r>
                <a:rPr lang="en-US" sz="1050" dirty="0" smtClean="0"/>
                <a:t>expect…</a:t>
              </a:r>
            </a:p>
            <a:p>
              <a:pPr lvl="0" algn="just">
                <a:lnSpc>
                  <a:spcPct val="114000"/>
                </a:lnSpc>
                <a:buFont typeface="Arial" pitchFamily="34" charset="0"/>
                <a:buChar char="•"/>
              </a:pPr>
              <a:r>
                <a:rPr lang="en-US" sz="1050" dirty="0" smtClean="0"/>
                <a:t>For </a:t>
              </a:r>
              <a:r>
                <a:rPr lang="en-US" sz="1050" dirty="0" smtClean="0"/>
                <a:t>every class period the assignment is late, </a:t>
              </a:r>
              <a:r>
                <a:rPr lang="en-US" sz="1050" b="1" dirty="0" smtClean="0"/>
                <a:t>10</a:t>
              </a:r>
              <a:r>
                <a:rPr lang="en-US" sz="1050" dirty="0" smtClean="0"/>
                <a:t> points will be </a:t>
              </a:r>
              <a:r>
                <a:rPr lang="en-US" sz="1050" dirty="0" smtClean="0"/>
                <a:t>deducted.</a:t>
              </a:r>
            </a:p>
            <a:p>
              <a:pPr lvl="0" algn="just">
                <a:lnSpc>
                  <a:spcPct val="114000"/>
                </a:lnSpc>
                <a:buFont typeface="Arial" pitchFamily="34" charset="0"/>
                <a:buChar char="•"/>
              </a:pPr>
              <a:r>
                <a:rPr lang="en-US" sz="1050" dirty="0" smtClean="0"/>
                <a:t>Late </a:t>
              </a:r>
              <a:r>
                <a:rPr lang="en-US" sz="1050" dirty="0" smtClean="0"/>
                <a:t>work will only be accepted up to </a:t>
              </a:r>
              <a:r>
                <a:rPr lang="en-US" sz="1050" b="1" dirty="0" smtClean="0"/>
                <a:t>5</a:t>
              </a:r>
              <a:r>
                <a:rPr lang="en-US" sz="1050" dirty="0" smtClean="0"/>
                <a:t> days after it is assigned, after which a </a:t>
              </a:r>
              <a:r>
                <a:rPr lang="en-US" sz="1050" b="1" dirty="0" smtClean="0"/>
                <a:t>ZERO</a:t>
              </a:r>
              <a:r>
                <a:rPr lang="en-US" sz="1050" dirty="0" smtClean="0"/>
                <a:t> will be assigned.  </a:t>
              </a:r>
            </a:p>
            <a:p>
              <a:pPr lvl="1" algn="just"/>
              <a:r>
                <a:rPr lang="en-US" sz="1050" dirty="0" smtClean="0"/>
                <a:t>**Exceptions </a:t>
              </a:r>
              <a:r>
                <a:rPr lang="en-US" sz="1050" dirty="0" smtClean="0"/>
                <a:t>will be made for extenuating circumstances.  </a:t>
              </a:r>
            </a:p>
            <a:p>
              <a:endParaRPr lang="en-US" sz="1200" dirty="0"/>
            </a:p>
          </p:txBody>
        </p:sp>
        <p:pic>
          <p:nvPicPr>
            <p:cNvPr id="3082" name="Picture 1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47327" y="5109866"/>
              <a:ext cx="1424206" cy="1627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" name="TextBox 30"/>
            <p:cNvSpPr txBox="1"/>
            <p:nvPr/>
          </p:nvSpPr>
          <p:spPr>
            <a:xfrm>
              <a:off x="1571533" y="4841557"/>
              <a:ext cx="3152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overed By Your Grace"/>
                  <a:cs typeface="Covered By Your Grace"/>
                </a:rPr>
                <a:t>Late Work Policy</a:t>
              </a:r>
              <a:endParaRPr lang="en-US" sz="2000" dirty="0">
                <a:latin typeface="Covered By Your Grace"/>
                <a:cs typeface="Covered By Your Grace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648200" y="4674489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vered By Your Grace"/>
                <a:cs typeface="Covered By Your Grace"/>
              </a:rPr>
              <a:t>Attendance &amp; Make-Up Work</a:t>
            </a:r>
            <a:endParaRPr lang="en-US" sz="2400" dirty="0">
              <a:latin typeface="Covered By Your Grace"/>
              <a:cs typeface="Covered By Your Grace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084708" y="5109865"/>
            <a:ext cx="3754492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300" dirty="0" smtClean="0"/>
              <a:t>Only miss class when ABSOLUTELY necessary…it is very easy to quickly fall behind.</a:t>
            </a:r>
          </a:p>
          <a:p>
            <a:pPr algn="ctr"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300" dirty="0" smtClean="0"/>
              <a:t>It is YOUR responsibility to see me to collect your make-up work if you have been absent.</a:t>
            </a:r>
          </a:p>
          <a:p>
            <a:pPr algn="ctr">
              <a:lnSpc>
                <a:spcPct val="125000"/>
              </a:lnSpc>
              <a:buFont typeface="Wingdings" pitchFamily="2" charset="2"/>
              <a:buChar char="v"/>
            </a:pPr>
            <a:r>
              <a:rPr lang="en-US" sz="1300" dirty="0" smtClean="0"/>
              <a:t>You have 5 school days to complete your make-up work  before points will be deducted for lateness. </a:t>
            </a:r>
            <a:endParaRPr lang="en-US" sz="1300" dirty="0"/>
          </a:p>
        </p:txBody>
      </p:sp>
      <p:sp>
        <p:nvSpPr>
          <p:cNvPr id="37" name="Rectangle 36"/>
          <p:cNvSpPr/>
          <p:nvPr/>
        </p:nvSpPr>
        <p:spPr>
          <a:xfrm>
            <a:off x="3560710" y="102492"/>
            <a:ext cx="207809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ellGothicStd-Bold"/>
              </a:rPr>
              <a:t>Class Supplies…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3 Ring </a:t>
            </a: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B</a:t>
            </a: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inder w/notebook paper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Pencil or Pen (blue/black ink only)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Glue  Sticks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Colored Pencils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 Crayons or Markers</a:t>
            </a:r>
          </a:p>
          <a:p>
            <a:pPr algn="ctr">
              <a:buFont typeface="Arial" pitchFamily="34" charset="0"/>
              <a:buChar char="•"/>
            </a:pPr>
            <a:endParaRPr lang="en-US" sz="1300" b="1" dirty="0" smtClean="0">
              <a:solidFill>
                <a:srgbClr val="000000"/>
              </a:solidFill>
              <a:latin typeface="BellGothicStd-Bold"/>
            </a:endParaRPr>
          </a:p>
          <a:p>
            <a:pPr algn="ctr"/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Our class </a:t>
            </a:r>
            <a:r>
              <a:rPr lang="en-US" sz="1600" b="1" dirty="0" smtClean="0">
                <a:solidFill>
                  <a:srgbClr val="000000"/>
                </a:solidFill>
                <a:latin typeface="BellGothicStd-Bold"/>
              </a:rPr>
              <a:t>ALWAYS</a:t>
            </a: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 needs…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Copy Paper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Tissues</a:t>
            </a:r>
          </a:p>
          <a:p>
            <a:pPr algn="ctr">
              <a:buFont typeface="Arial" pitchFamily="34" charset="0"/>
              <a:buChar char="•"/>
            </a:pPr>
            <a:r>
              <a:rPr lang="en-US" sz="1300" b="1" dirty="0" smtClean="0">
                <a:solidFill>
                  <a:srgbClr val="000000"/>
                </a:solidFill>
                <a:latin typeface="BellGothicStd-Bold"/>
              </a:rPr>
              <a:t>Hand Sanitizer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8600" y="2286001"/>
            <a:ext cx="1528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vered By Your Grace"/>
                <a:cs typeface="Covered By Your Grace"/>
              </a:rPr>
              <a:t>Do You Need Extra Help?</a:t>
            </a:r>
            <a:endParaRPr lang="en-US" dirty="0">
              <a:latin typeface="Covered By Your Grace"/>
              <a:cs typeface="Covered By Your Grace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31644" y="2286000"/>
            <a:ext cx="3144956" cy="885506"/>
          </a:xfrm>
          <a:prstGeom prst="roundRect">
            <a:avLst>
              <a:gd name="adj" fmla="val 12602"/>
            </a:avLst>
          </a:prstGeom>
          <a:noFill/>
          <a:ln w="31750" cap="sq">
            <a:solidFill>
              <a:schemeClr val="tx1"/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09405" y="2682468"/>
            <a:ext cx="1227430" cy="249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TextBox 54"/>
          <p:cNvSpPr txBox="1"/>
          <p:nvPr/>
        </p:nvSpPr>
        <p:spPr>
          <a:xfrm>
            <a:off x="131644" y="3315676"/>
            <a:ext cx="2230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vered By Your Grace"/>
                <a:cs typeface="Covered By Your Grace"/>
              </a:rPr>
              <a:t>Contact Me…</a:t>
            </a:r>
            <a:endParaRPr lang="en-US" sz="2700" dirty="0">
              <a:latin typeface="Covered By Your Grace"/>
              <a:cs typeface="Covered By Your Grace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-1" y="3657600"/>
            <a:ext cx="25700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 smtClean="0">
                <a:latin typeface="Bell Gothic Std Bold"/>
                <a:cs typeface="Bell Gothic Std Bold"/>
              </a:rPr>
              <a:t>(757) 925 – 5790</a:t>
            </a:r>
          </a:p>
          <a:p>
            <a:pPr algn="ctr">
              <a:lnSpc>
                <a:spcPct val="150000"/>
              </a:lnSpc>
            </a:pPr>
            <a:r>
              <a:rPr lang="en-US" sz="1200" b="1" dirty="0" smtClean="0">
                <a:latin typeface="Bell Gothic Std Bold"/>
                <a:cs typeface="Bell Gothic Std Bold"/>
                <a:hlinkClick r:id="rId8"/>
              </a:rPr>
              <a:t>heathermcgee@spsk12.net</a:t>
            </a:r>
            <a:endParaRPr lang="en-US" sz="1200" b="1" dirty="0" smtClean="0">
              <a:latin typeface="Bell Gothic Std Bold"/>
              <a:cs typeface="Bell Gothic Std Bold"/>
            </a:endParaRPr>
          </a:p>
          <a:p>
            <a:pPr algn="ctr">
              <a:lnSpc>
                <a:spcPct val="150000"/>
              </a:lnSpc>
            </a:pPr>
            <a:r>
              <a:rPr lang="en-US" sz="1200" b="1" dirty="0" smtClean="0">
                <a:latin typeface="Bell Gothic Std Bold"/>
                <a:cs typeface="Bell Gothic Std Bold"/>
                <a:hlinkClick r:id="rId9"/>
              </a:rPr>
              <a:t>http://m</a:t>
            </a:r>
            <a:r>
              <a:rPr lang="en-US" sz="1200" b="1" dirty="0" smtClean="0">
                <a:latin typeface="Bell Gothic Std Bold"/>
                <a:cs typeface="Bell Gothic Std Bold"/>
                <a:hlinkClick r:id="rId9"/>
              </a:rPr>
              <a:t>cgeebiology.weebly</a:t>
            </a:r>
            <a:r>
              <a:rPr lang="en-US" sz="1200" b="1" dirty="0" smtClean="0">
                <a:latin typeface="Bell Gothic Std Bold"/>
                <a:cs typeface="Bell Gothic Std Bold"/>
                <a:hlinkClick r:id="rId9"/>
              </a:rPr>
              <a:t>.com</a:t>
            </a:r>
            <a:r>
              <a:rPr lang="en-US" sz="1200" b="1" dirty="0" smtClean="0">
                <a:latin typeface="Bell Gothic Std Bold"/>
                <a:cs typeface="Bell Gothic Std Bold"/>
              </a:rPr>
              <a:t>  </a:t>
            </a:r>
            <a:endParaRPr lang="en-US" sz="1200" b="1" dirty="0">
              <a:latin typeface="Bell Gothic Std Bold"/>
              <a:cs typeface="Bell Gothic Std Bold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722599" y="-459035"/>
            <a:ext cx="2060002" cy="318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TextBox 41"/>
          <p:cNvSpPr txBox="1"/>
          <p:nvPr/>
        </p:nvSpPr>
        <p:spPr>
          <a:xfrm>
            <a:off x="299727" y="566671"/>
            <a:ext cx="297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28600" y="228600"/>
            <a:ext cx="3048000" cy="1903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ooper Black" pitchFamily="18" charset="0"/>
                <a:ea typeface="Batang" pitchFamily="18" charset="-127"/>
              </a:rPr>
              <a:t>CLASS EXPECTATIONS</a:t>
            </a:r>
          </a:p>
          <a:p>
            <a:pPr marL="342900" indent="-342900" algn="just">
              <a:buAutoNum type="arabicPeriod"/>
            </a:pPr>
            <a:r>
              <a:rPr lang="en-US" sz="1400" dirty="0" smtClean="0">
                <a:latin typeface="Cooper Black" pitchFamily="18" charset="0"/>
                <a:ea typeface="Batang" pitchFamily="18" charset="-127"/>
              </a:rPr>
              <a:t>Follow Lakeland rules.</a:t>
            </a:r>
          </a:p>
          <a:p>
            <a:pPr marL="342900" indent="-342900" algn="just">
              <a:buAutoNum type="arabicPeriod"/>
            </a:pPr>
            <a:r>
              <a:rPr lang="en-US" sz="1400" dirty="0" smtClean="0">
                <a:latin typeface="Cooper Black" pitchFamily="18" charset="0"/>
                <a:ea typeface="Batang" pitchFamily="18" charset="-127"/>
              </a:rPr>
              <a:t>Be prepared for class every day.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Cooper Black" pitchFamily="18" charset="0"/>
                <a:ea typeface="Batang" pitchFamily="18" charset="-127"/>
              </a:rPr>
              <a:t>Respect our classroom, everything &amp; everyone in it.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Cooper Black" pitchFamily="18" charset="0"/>
                <a:ea typeface="Batang" pitchFamily="18" charset="-127"/>
              </a:rPr>
              <a:t>Maintain academic integrity…CHEATING = </a:t>
            </a:r>
            <a:r>
              <a:rPr lang="en-US" dirty="0" smtClean="0">
                <a:latin typeface="Cooper Black" pitchFamily="18" charset="0"/>
                <a:ea typeface="Batang" pitchFamily="18" charset="-127"/>
              </a:rPr>
              <a:t>0</a:t>
            </a:r>
            <a:r>
              <a:rPr lang="en-US" sz="1400" dirty="0" smtClean="0">
                <a:latin typeface="Cooper Black" pitchFamily="18" charset="0"/>
                <a:ea typeface="Batang" pitchFamily="18" charset="-127"/>
              </a:rPr>
              <a:t>!!</a:t>
            </a:r>
            <a:endParaRPr lang="en-US" sz="1400" dirty="0">
              <a:latin typeface="Cooper Black" pitchFamily="18" charset="0"/>
              <a:ea typeface="Batang" pitchFamily="18" charset="-127"/>
            </a:endParaRPr>
          </a:p>
        </p:txBody>
      </p:sp>
      <p:pic>
        <p:nvPicPr>
          <p:cNvPr id="2054" name="Picture 6" descr="http://sd.keepcalm-o-matic.co.uk/i/keep-calm-and-learn-biology-34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9727" y="4841557"/>
            <a:ext cx="1495332" cy="1812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306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end user</dc:creator>
  <cp:lastModifiedBy>6224</cp:lastModifiedBy>
  <cp:revision>41</cp:revision>
  <dcterms:created xsi:type="dcterms:W3CDTF">2013-08-17T01:12:26Z</dcterms:created>
  <dcterms:modified xsi:type="dcterms:W3CDTF">2014-08-27T15:00:51Z</dcterms:modified>
</cp:coreProperties>
</file>