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0497A66-9018-4EDA-9CA3-5B4EEA708791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45A51EB-5914-4C86-84E2-DC042F119C8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7A66-9018-4EDA-9CA3-5B4EEA708791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51EB-5914-4C86-84E2-DC042F119C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7A66-9018-4EDA-9CA3-5B4EEA708791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51EB-5914-4C86-84E2-DC042F119C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7A66-9018-4EDA-9CA3-5B4EEA708791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51EB-5914-4C86-84E2-DC042F119C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7A66-9018-4EDA-9CA3-5B4EEA708791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51EB-5914-4C86-84E2-DC042F119C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7A66-9018-4EDA-9CA3-5B4EEA708791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51EB-5914-4C86-84E2-DC042F119C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7A66-9018-4EDA-9CA3-5B4EEA708791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51EB-5914-4C86-84E2-DC042F119C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7A66-9018-4EDA-9CA3-5B4EEA708791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51EB-5914-4C86-84E2-DC042F119C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7A66-9018-4EDA-9CA3-5B4EEA708791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51EB-5914-4C86-84E2-DC042F119C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7A66-9018-4EDA-9CA3-5B4EEA708791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51EB-5914-4C86-84E2-DC042F119C8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7A66-9018-4EDA-9CA3-5B4EEA708791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51EB-5914-4C86-84E2-DC042F119C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0497A66-9018-4EDA-9CA3-5B4EEA708791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45A51EB-5914-4C86-84E2-DC042F119C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UAmmQ1NuWp_-uM&amp;tbnid=AiVSUiBuBOB1-M:&amp;ved=0CAUQjRw&amp;url=http%3A%2F%2Fwww.pc.maricopa.edu%2FBiology%2Frcotter%2FBIO%2520205%2FLessonBuilders%2FChapter%25201%2520LB%2FCh1LessonBuilder_print.html&amp;ei=oh15UojSGOnNsQSI_YHoBg&amp;bvm=bv.55980276,d.cWc&amp;psig=AFQjCNF2pU_CacyKbq81k2UE4leMbCmvhA&amp;ust=138375553437266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google.com/url?sa=i&amp;rct=j&amp;q=&amp;esrc=s&amp;frm=1&amp;source=images&amp;cd=&amp;cad=rja&amp;docid=LUHqYm_JLouHYM&amp;tbnid=esRjUuO9wVY6fM:&amp;ved=0CAUQjRw&amp;url=http%3A%2F%2Fwsimson.tripod.com%2F5TH%2Fsci_pdf%2Fsci.html&amp;ei=iR55UsG3NZTIsASq-4HYCQ&amp;bvm=bv.55980276,d.cWc&amp;psig=AFQjCNF2pU_CacyKbq81k2UE4leMbCmvhA&amp;ust=1383755534372669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docid=VNC6t3GOjEgSoM&amp;tbnid=frAV07YymRJFQM:&amp;ved=0CAUQjRw&amp;url=http%3A%2F%2Faportes.educ.ar%2Fbiologia%2Fnucleo-teorico%2Frecorrido-historico%2Fcomo-se-origina-la-vida%2Flos_primeros_experimentos.php&amp;ei=ryB5UoODMsjSsATKsYD4CA&amp;bvm=bv.55980276,d.cWc&amp;psig=AFQjCNGIyMdJuANfYIl6huQnKrI1DB1LQA&amp;ust=138375630212423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atalogue.museogalileo.it/gallery/RobertHooke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Scientists &amp; the Cell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TSW identify key scientists in the development of the Cell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801136"/>
          </a:xfrm>
        </p:spPr>
        <p:txBody>
          <a:bodyPr/>
          <a:lstStyle/>
          <a:p>
            <a:pPr algn="ctr"/>
            <a:r>
              <a:rPr lang="en-US" dirty="0" smtClean="0"/>
              <a:t>Modern 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696200" cy="4419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The cell contains hereditary information(DNA) which is passed on from cell to cell during cell division</a:t>
            </a:r>
            <a:r>
              <a:rPr lang="en-US" altLang="en-US" dirty="0" smtClean="0"/>
              <a:t>.</a:t>
            </a:r>
          </a:p>
          <a:p>
            <a:pPr marL="6858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All cells are basically the same in chemical composition and metabolic activities</a:t>
            </a:r>
            <a:r>
              <a:rPr lang="en-US" altLang="en-US" dirty="0" smtClean="0"/>
              <a:t>.</a:t>
            </a:r>
          </a:p>
          <a:p>
            <a:pPr marL="6858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All basic chemical &amp; physiological functions are carried out inside </a:t>
            </a:r>
            <a:r>
              <a:rPr lang="en-US" altLang="en-US" dirty="0" smtClean="0"/>
              <a:t>of cells.</a:t>
            </a:r>
          </a:p>
          <a:p>
            <a:pPr marL="6858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Cell </a:t>
            </a:r>
            <a:r>
              <a:rPr lang="en-US" altLang="en-US" dirty="0"/>
              <a:t>activity depends on the activities of sub-cellular structures within the </a:t>
            </a:r>
            <a:r>
              <a:rPr lang="en-US" altLang="en-US" dirty="0" smtClean="0"/>
              <a:t>cell(i.e.  organelles)</a:t>
            </a:r>
            <a:endParaRPr lang="en-US" altLang="en-US" dirty="0"/>
          </a:p>
          <a:p>
            <a:pPr marL="52578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Spontaneous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1"/>
            <a:ext cx="7620000" cy="2971800"/>
          </a:xfrm>
        </p:spPr>
        <p:txBody>
          <a:bodyPr/>
          <a:lstStyle/>
          <a:p>
            <a:r>
              <a:rPr lang="en-US" dirty="0" smtClean="0"/>
              <a:t>Until 1850, most people believed that living things could spontaneously appear from non-living material</a:t>
            </a:r>
          </a:p>
          <a:p>
            <a:r>
              <a:rPr lang="en-US" b="1" dirty="0" smtClean="0"/>
              <a:t>Ex</a:t>
            </a:r>
            <a:r>
              <a:rPr lang="en-US" dirty="0" smtClean="0"/>
              <a:t>:  Mice could be “created” by putting grain in a dark, quiet place and leaving it for a few weeks</a:t>
            </a:r>
          </a:p>
          <a:p>
            <a:r>
              <a:rPr lang="en-US" dirty="0" smtClean="0"/>
              <a:t>Scientists sought to disprove this idea</a:t>
            </a:r>
            <a:endParaRPr lang="en-US" dirty="0"/>
          </a:p>
        </p:txBody>
      </p:sp>
      <p:sp>
        <p:nvSpPr>
          <p:cNvPr id="4" name="AutoShape 2" descr="data:image/jpeg;base64,/9j/4AAQSkZJRgABAQAAAQABAAD/2wCEAAkGBxQQEBUUEBMVFBQUFRIXFRYYGBgdFBQYGBgWFhcVGhcYHSgiHCYoHBQVITEiJSorLi8uFx8zODMsNygtLisBCgoKDg0OGhAQGjAkHCQsLCwsLCw3NywsLCwsLC0sNywsLCwrLCwsLCwsLCwsLCwsLCwsLCwsLCwsLCwsLCwsLP/AABEIAHUBsAMBIgACEQEDEQH/xAAcAAEAAgMBAQEAAAAAAAAAAAAABQYBBAcDAgj/xAA9EAACAQIDBAYIBQIHAQEAAAABAgMAEQQSIQUGMUETFyJRU5MUFjJSYXGS0QdCgZGhFSMkM3KxweHwgmL/xAAaAQEBAQEBAQEAAAAAAAAAAAAAAQIDBAUG/8QAKREAAgEDAwUBAAICAwAAAAAAAAECAxJRERNSBBQhMZFBcbGBwSJCYf/aAAwDAQACEQMRAD8A7fXy7WBJ4AE/tXh/UIvFj+tfvXlicfEUb+7H7LfnXuPxrG5HKN2ywV9PxCwxgE/Q4zoCM3TejSGMLzcsAdBY61bI3DKGU3BAII4EHUGuM4bAYj1c0x5UDCPfCmKLMRreG/t6i4vx1qM3hCGfFmZlRssQwn+GxM0yIII8gw0scixoQ1x2rdoG5q3xyS14O914YbFdI0gCuvRvkJZSobsq2ZCfaXtWuOYI5VyDaM2DMuNO0lxEmJIiOEZElaUKMPHYQyRhkjbpA99bZr3vXntzEQjEj0vMYG2oxkUZnZk/p8IN1iuXGYEGwI0b40vjkWvB2qlcK2g6mJhhzk2adoqVR4p2QR+jdonDqVkMfS8hYZqun4XYiJI8SBKvRGZejHRPBCP7a5hDHM5fLfje3azWpfHIteC27M27HiZpo4lkPQMyPIVtF0i2zRqx4kX10qUriH9Mw8MTsY7Qna8q4kJnLNhBmKgol2dM2Q6A30rMiQyvKmFVl2e+0NlCJLSRrbK4xJVHsyrqoJsBe9L45FrwdrmkCKWPBQSfkBc1Fbrby4faUHTYRiyBihuLMrCxsRy0IP61pYDAYXBYaeLDSqEczOsfSKVjLLYpGPyrcXt3sa5lgJJsBhMOcEO1tLBwYaQAgej4kWRcQ4/L/aZ7m3GNb0vjkWywdO2XvvhcU0i4bpZeinSBykTMoZy4D3H5OwbvwGnfVkrjRwKYTFdDhz/aixuxFVgdGVIpQ7kjiLm7HvOtN35sIPRzImIO1BinM0iiRWN5JLtJNIOjaLIVNg2otal8ci14Oy0rgm6hyz4Nnky4wYlTiCuGxAxBBZukE2JeURMljxF9MthXUZt6GjlxIISRI2LRnNb+2sMDv+Wzdp5bWJJKkaWJC+ORa8FqpVc2ht4D0X+6kfSuwlylX6NehlcXJHZ7axi5HFrcxXzsTeUyELN0adhGL5ipYu0ipaMjs9mNWILXXOAaXxyLXgstKq2K3oEU72IliMkEagaZCSwle9tQOye7jY93vHvIHhmYlI3SMslnzXuHtoVFzdPZseI76XxyLXgsVKp2z97WBCzAOWmCBgbKqGOA5s1gGAeVwTZbZGFjlLH5O+jPB0ixqt4ZntnuxYQxyoqdjUkyMuo9qMgXpfHIteC50qsTb2APYIuRZnjYlicyrHK4dMini0ajX3h3i/vHvMrYdZQov0hVo84zgZymcC3a/KeXZJPLWXxyLXgsFKrTb08QI0uGy6y2Xi4PaCH3AwtfssL2NgfnaW8JvAYXUCSGd3BK9khEKXaxsQWPZtrY91W+ORa8FnpVPh3pZo4xfK4OCzyHLZ+kaDpbJxAyyyC/5TG1+Fe0W+IIu0a8LgLISfYL6goNOyQeJ1GhJtS+ORa8FqpVY9bLuEEa6g2YyaZsuII0y+yTh110P95NNal8BtaOSJHaSMMyqSM40JFyO1Y/uKl8ci14JCla39Qi8WP61+9P6hF4sf1r96bkcotssGzStb+oReLH9a/en9Qi8WP61+9NyOULZYNmla39Qi8WP61+9fcOKRzZHRjxsGBNu+wNVTi/0lrwe1KUrRBSlKAUpSgFKUoBSlKAUpSgFKUoBSlKAUpSgIn1bw/un6m+9PVvD+6fqb71LilcO2o8F8Om9U5MiPVuD3T9Tfenq5B7p+pvvUvSnbUeC+DeqcmRHq5B7p+pvvWviNz8LI8bsjFomLIc7aEqVPPXQmp+vN51Xiyj5kVV09Jeor4R1qj/AOzIz1cg90/U33p6twe6fqb71Ipi0JADqSeAuLn9K9qnbUeC+F3qnJkR6uQe6fqb709XIPdb6m+9SxpTtqPBfBvVOTIj1bw/un6m+9Z9XIPdP1N96lqU7ajwXwb1TkyJ9XIPdP1N96erkHut9TfepalO2o8F8G9U5MifVyD3W+pvvXxLuvhmFmjzC4NixIuNRUzSnbUeC+DeqcmRPq5B7p+pvvT1cg90/U33qWpTtqPBfBvVOTIn1cg90/U33p6uQe6fqb71LUp21Hgvg3qnJkQd28OeKH6m+9Yj3Yw6gBUIAAAAZrADQAa1MUp21Hgvg3qnJkT6uQe6fqb709XIPdP1N96lqU7ajwXwb1TkyJ9XIPdP1N96erkHun6m+9S1KdtR4L4N6pyZE+rkHun6m+9PVyD3T9TfepalO2o8F8G9U5MifVyD3T9TfesereH90/U33qXpTtqPBfBvVOTIj1bw/un6m+9PVvD+6fqb71L0p21Hgvg3qnJkR6t4f3T9Tfenq3h/dP1N96l6U7ajwXwb1TkyI9W8P7p+pvvWxgdkRQtmjUg2I4k6Eg8/kK36VY9PSi9VFa/wHVm1o2xSlK7HMUpSgFKVihDNKxSgM0rFKAzSsV4Bs/DRO/m3y7h8edAe4NZrAFuFKAzSgpQClKUBkV8yOFBJ0ABJPcBX0Khd8sR0eBmINmKWX5kgAUKlq9CB2pvbJ2niZViGguLuSNOempqMm3rxDouSUK7ceyCq/DSx+FQOBS+HwyPe9g7A8TkF/wDexrxksojUfktr792VVa//AMHTvr1xpR0PPOo7mkS6wYvEKScayg6kKGsdf/1evDGGGKRY5mmykf5iSyAp3kre1rnWwqT2biQq5TltrrcXH6Xqs73IJBdnse0D2hwPfY141JJ+fR3/AOWngtcWAOz2VkmZkdioZwjFGOo7TAmxtbjxPxq3bs7VfEK6zKFkjYAkey6kXVx87EfpVdxkHSYYJe91AHzC9k6/EA/pW3uUGSWRCxYMM5BN8gAjVR8LnpPprbR6dIuk8ot5pQ0rJ5xSlKAyBS1BWaEMWpas0oDFqWrNKAxalqzSgMWpas0oDFqWrNKAwaxWTWKFFKUoBSlKAUpSgFKUoBSlKAUpSgFKUoBWKzWvicQEW5/T40IeruALk2Fasm00HefkPvULip2c3P6d1acuoIrLkbUSxbO21DO7xxuOkjsXQ2zqDwNgeHxFem0tqRYZQ0zhATZR+Zz7qqNWPwFcAwu5eNG2MmFdsOGLyJMrGyJpnPG51YArwNwK7nsjd2KAhzmmm5zSnPKe+xPs/JbCmrJol7N2MNLYuCqcQh9o/wCv7Vt0pWjIpSlARuP21FBKscrKmdSVufasbEKOfL6hWzJjRy1qsbclw0+OUS5TJhAuQtayvMA/ZHvZUT9zWzgsV0gzWKqC3tCxsPzHXna9Z1N2+CWfaBHIWrZweLEguP1HdXPX/EfAPKsUcuZncILKctzoDfuvbX41qbR39XZ+0o8Oy51kMYJU6qXYKbj5EH9KJkaOriqJ+JG0x2YAfZGd/hfRf4zfvVq23tZMJEZH15Ko4se4f8muRbUx7TM8j6uxOvIdw+Q0rokejpqbcrvw8dn40yTZcwvFHJbXWxy2uPgf+K+cLG8qEsb5XVQOVl1Y/qW/gVAT7S9DYSWzZmCvf2ihN2+X5f2tVkgnzDsKVQC9zwN9b3516qctUeLqqdtR6fprQi7y6Dn/ADz/AJrX27HoDb8o/k/91sYNyS9iD7Avy/JTa0RdGHHsJb9lNeB+zvEuO7OOM2CQv7QRb/pw/wDfGrfuzICjd9xrz4f9fzXNN0nDO7KpRcqplNrgpcNw5aiugbrX6Rrezl1+Bvp/zXd+jU1oiyGlKVzOQpULuhvNFtPDDEQLIqFmUCQKGuuh0ViP5qaoDIrNYFZoQUpSgFKVGbX2kI0bKwBAJuToOWtYqVFCOrNQg5PREnSuc4rbTGQdFK0b2B7SsQ+lj8AL8h86sGy95iQFnjOYDtOhDLf5Xv8AxXCHVRk9H4OsunkvRZqV8RSBgCpuDX3XqOApSlAYNYrJrV2njVw8EkzglYo3kYLbMQiliBcgX05kUKbNKj939rpjcLFiYgypKuZQ4AcC5GoBI5d9SFAK19oYxYInlkNkjVmbvsBc1sVo7dEXo0vpP+T0bdJx9kC54a/tUfoFbw29mMmQSQbMdomF0ZpkUsO/KRUzuxvAuORz0bRSROY5Y24qw+I48/2NQGzd6pDCi4DZuIeJVCxl2CKVGgsxvf53Nb+42yJoPSJcUqpJipmkMYIbIDc2JGnFjwPACuMJNtedf6/oyjW3o/ECPByMkURnMf8AmlWskRPBS1jrx0q5Vzr8RdjQ4PZLph0yBpkY6ksxJbix1PcK6LWoOVzT/wDP9lQpSldSilK8Ti4/ET6h96A9qV5x4hGNlZSe4EH/AGr0oAag9pyXN9SOA7qnDWrjcN0iFeHce6owmcs3l35ODxkMLRjo5Bcvz9rLlA5W1P7V0DDbLJAMmh4leNvhXI59g4jFbxRQ4r2IhE5KhsjKiiR8oN8oZwV1/c13YVEjTkQOx9k5cVJiGBF0EUak3AUHMx+FyF/arBWLVmqloZb1FKVmqQxSjHvpQFdw+6EC4mXEMM8ksnSEsAcrZQilb3y2W40toa2d49jDEYOaBRbpUK3XRhfmD96maxU0LqfkveTcvG7PLvJBIsUbACW3Y49k3B0vp+ulWL8MN1MTtXHrjZwegjlDvIdOkdCGEa9+oF+4V2bebEenSnZ0GtwDjJALrDEbHo7++44DkNas2AwUcEaxQoscaABVUWCgcqiKyqfiXZYomt2szKuvIi50+YGtchkjmxM3QxsURFzu+vaZ9Qund3fA11P8VZcqwXAK/wB3jwv2eXyvVG3exRcPcjsst/e1sRz4f912prVnatVlS6XWPshN492Uiw1wxLrd2dtSQo4fDUivvYG0C8Bj1vlt8PdGlTm1oxOxRzZBkIAPtntEgjmOH7nur0w7pFHliRtOWQgd/E2B/Suzivaeh8aNeTfnyR8CmNW0AuFIuTqAENbc20IgidISCwt2BfOy2yk5vZNrXH7VtriW6IxSrqxTI3EEFhwPf/75xjdkxK2UHgt7ZT327ydTpblXBRR+m6ShGUW5Ik92J1ijYaF3lZtTY5MqkWB+Ib4Vf90dtQMGTpUDkg5SwzcOFc1naFskc0ixLrq5AHAjLm7rnjVc2jspUnPouJiD6Doc7a/6ZPZ7rAkc/lR+PAq9ND15R+l6rG9G7uLxUqvhtpS4RAgUxpGrBmuxz3LDWxAt/wDmvT8PtqtitnxNL/mJmikF7kNGSup5krlN/jVjrB8to4h+EW7eLxGzklg2nLho+lk/srGrLowucxbn8q7fXzHGFFlAUdwAA/ivqgMis18sdKjcRtLLyNzfQA3PDvHxrnOpGHs1GDl6JO9a2IxyobXuf9qiMVtey3Nxraw1J/Qf+768UfskvfW9rk3HK57+XPvrzT6r8id49PyJKfEsdb2XkP5v+1VjG4vpZCBlIW5Km9+a3uBY8Roefyr3l2iJCVi1RRYtcEA31T52HH4c6izGolDkF5LEZRcqM49iwFtT+Y24cq8VSbk/Z6YQUURm15yZF6VCIQSC2gLAEX048bHlw518vjUF+iu4QAWNy9iCwBN9banlo3GtPeWQl8iKzMC65F1VT2QSb6m4J4HS1ra1pvhDmQh0tdc5+IUgKLC1xwzfG1Qpcd19uEBQGOW9wCx7QNxl15/PmKvUePV1DLc34DgfiNa5FNH0YUxt2T2QC2p568SNL/qamsLtSRWAYGQNcjKL5dSADb5fA6V2pV5Q8L0cqlJS8nTQazVf2PtcMMpGXL38NOIvfjwqXhmzEgAqQbG4/gHnX0IVVJHklTcTYNc+/ELd3FyR4udNpyxQdBI3owjUpZYrMuctftFSSbaZq6Ca+WFxY6g11MHK/wALt28WcHgpxtOUQWV/RujXJlDG8efNexsdbc66rXyiBRZQABwA0A/SvqgBNQu3mixWFlhGIiUyoVDFlIF+dr1K4r/Lb/S3+xrnn4dbq4TE7PjkngV3LSAsS1yA5A4HuFc5t62r91IyR2ZsPHpEqQbSiMaKFXLCrAAaAXvVi2DhMTEG9LxCzkkZSIwmUa3GnHlVSx+zI9mbTwRwimNMS0kcqBmKt7IBsSffB/8AmpRd68TNJKMHgGmjikaMyNMseZl4gBlP+/McK5xaj711/wAshJb57BO0MKYFcRksrZiLjS+lrjvqcqm+vq9BHMYGCnEej4jM9jh20Jb2TmFj8OFSu8G8Ywk2HiEfSNOzX7VujRLF3tlOawJNtL2410U4eZfwXVE7SqVhN8sVPH02H2czwdqzmdAzBbgnJlvyOmtWfYu0hioEmVWQOD2WFmUgkEEfMGrGcZehqb1ccxW5M5kcjYeBa7McxxMl2uTqRm512OlbKc93A3bkwuKZ5NmYXCAxMvSRTM7kllOTKSdDa9/gK6FSlAKxWaxQh59CubNYZrWvbW3G169KV8yOFBJNgAST3AamgPqlVLdPbmIkib0qDorMcl2uzi5s5H5dLaVLttAmpqatJalV+XFt32qobx78+iTgDEhJFXN0Mo/sTrpoXAJRu4g/MGmotOoV5mO3sm3w5f8AVR27W3osfho8RAbo41GmZGHtI1uYOlStUyeJZvcB+TfcV8MsjaaIO8G7fpyFbNKFNTZuzY8MmSFcoJLMeLOx4uzHVie81t0pQhXt+cOHwhY69Gyty5nKeP8Aqrk+1sEGVzCRHOEZkkXixFiFYAa8bf8ArV3PG4ZZY2jf2XUg/rzrkO1tgz4aRmkjbo0zZXUXSx5kjgK8fUXwmpxJJEAdpyFwqAuxREBt+e47RFrD+K2TjnhLXkva5drnU9w7h9q8jtIcFiu4Oh4gcRew48a0dpy54yoAAIbOdLgBHfKLcz0Zv8K8WkqkvJaVO6Sij1O3mmCnVBZill9rtZVNjbne5J0y/GtXFbQMigKL5RZdAbEgqoI1BsejF/jetFsI2bKoYKoddOJHpEgyj49gWHO1uYBxfRQgyqRY5T7JdVjW1zwObMrDjwOoNfTi2lomfZi7I6I1NsrIyq8huAcoBI4a5Wte+o04tex10tUR+gq0KEnjYuMsfZGa+h1aUds2AN5F7+HAg187vbmzYzFrAhCqbsZOICDXNbQk8NNNSK5zTbPRTqpR1l6OvfgeLbJUWsRNNc+9qNf2sP0q/wBaOw9lpg8PHBF7EahRfie9jbmTcn51vV6YrRHwqslKba9ClKVTB8v8a0pcCvErc63y6X+Y51v5edGFc501L2ajJr0VjHgRkgR8ODaXtqdP37xURtDFM5tlbUi9teyDw1Hw5e8KuWMwAk48bWqJxWwC2i2ACkZuY+QHO3P4186pQqJvT0e2FaGnn2V6MZVeOze2AGv+rFjoNCTXm+MSIMiZ2dxew9rLYKDoLk31+OtSMmyCh6Owy5gzcSXax9ok68v2qLx+GkQFIxnZl7V9b24AcwOQFcLdDrqmV5MKFVlkYm41U5jpxZyw7Vj38rkc613L5VVCIgc7WY5s6+yBbhfhrwuDw1qeh2bil0ZYyXC6EG6kA2F+ep59/wA629m7kSq5ZsoB14DPrrY20PFh+taUG/SMuSXtldxkKjVy+a4AA4qrfmFuFje3HmLVIYbEO5AVA4UCxyFGbQEglj8u/lzqyLuaJGAkAVQNcoILagi7XubW5/GrBg9ipFooP+rjr8e+ukaE5GJVYogdi7NOmdRHfiqg3zXH5uH6a3q3xQlVsWOnPif5vWY4LDj969xXto0bF59nlqVbmfKDS/H48zWayaxXpRyFKUoDyxXsN/pb/Y1zbcPe6DB4GOGYTB1MhNo2I7TEjX5GunUrEottNMhz8447V2jhHgilWDCmR3kdCoLECwF/iq/ue6oTBTYcNL/VnxgxXSvYKZrZdMuTJp32/TlXW6Vja/dfJNDmm52x/S9mY6Ahx0mIl6MyDthgkZRmvzzAX/WvHcyaXG4ozSpmbBYToQrfmlIZde64zg10faiStEww7qkptlZxdRqL3HyvUbunu/6DEwZ+llldpJZLWzMfh3fc1na0cVgaHOcFNg0iOeXH4Kft3w8LTZFa5y2up46cTXQ9xZp3wETYvN0pzasLOVzHKWvrwtxqfpW4U7XrqVIUpSupRSlKAUpShBVV3ymxRkgiwsZZbtJK5JVTkB6KIkAkBpMpJANgmvGrVShUVuDBTkKZLLZe0gsRm/1EAkD5CvuHAs3DhU88YbiL19Zamhbiu47AyBGyglrG1rceVflXeGWaTESHEZukDsGDAgqQfZseFfswrURtjd+HE2MkMLnjmeJHa/KxYGg11Od/hZuKY8DHiMPtCdHxKI5EWQwqSPZKOCGYeySe41eocFtGNh/i8PKvPpMOyv8AvHIB/FTeDwiwoqRqFRRZQOAFe9NBqa6yOPaUH/Sf+DXrHKD8+48f2r7r5eMNx/TvHyNUh9Ur5S40OvcfvX1QgrDKCLHUHiORrNKFIKbc7BubmAa8gzhfpDWrQ2p+HWBnTKIjEdSGjdgQSCt7XIOhI1HOvjeWRBjP77YsR+jAp0HpWXpOkfNf0YcbZeNRGycXtVoJEFo5ViZi0sMrs7iLD2C9sBTdpNFFsw4cbxRS/Anp6IvaP4QOR2MWz6HsP2VbRbXKgnjGhNuY5V44H8I531xE0ScbBc8luV7tltoIyNdCgtYaVat3t48TNiYYHGZXVpjK0DxExIpjdcjtmDdN0ZuRYq3DnVfnnxYkKxNimkaWe7f4odGOmuhkhYGLKBZR0bi414E2aI2qsl+m7F+EqKNMU6H3o41Rh8MyEE8+NxrwFWrdjdHDbPuYFJkb25XN3bhfhYC+UXCgXtUL/U8ecQIwqhjKYTKYZjFkDYhhJ0fSWGiRi9+fHUASm5mOxEnTx4ty8sUjAn0d4owC8mUI7kiQZVUi3AFbkk00QdST8NllpSlUwKUpQGRWawKzQgpSlAeZi1v/AByosKgWAA+VfbrcEd+mnH965oMbj4bTFcTIuzx6M0dmJxxYSL04X82owbZ+WaX41NENTpHQivu1c5ixW0sDHLlzYoiVkCvHKzll2es5lV83sGdCmULa7kA30ryn3w2iqEiFXsZ8rDDYi0uRMOyoBe4JaSYdxyd6tV0B0y1YVbcKre5GPnlSZcUXMkc869qBowF6WTowGOkg6MIbroAwBJNzVloBSlKAwaxWTWKFFKUoBSlKAUqv77YEy4bMjTh0aPL0MkqEhpEVriJhm7N+N7amoGXF43DnFR4RTkg6d4+mTETNNkTDZEEjSX1LycL+zoLg3Av1K59tnePaMDlEiSQoZwH9HmyzsvQmNFCs2S4kcXub5bjgRXQaAUpSgFKUoBSlKAxSs0oDFKzShDFKzSgMUqJ3uL/0/FdDnEno82To79JmyHLky63vwtrVH2niNoZEUif/AAQmjZl6T/GuYMR0ch6OzEBEhY2I/uSkDVQaA6dSufYjejHKrZUGcSshjOFxB6CNcSsQmaXNaS8Rz2FuN+CmrduzjJZ8KkmIULI2e4CsoIDsFYK+ouoB176Ak6VmlAKGlKA/PfWvtLxIvKWnWvtLxIvKWlK8l8sn3tinxQ619peJF5S0619peJF5S0pS+WRsU+KPFfxNx4kMgMAkZVVn6FM7KpJVS3EgFjp8TXt1r7S8SLylpSl8sjYp8UOtfaXiReUtOtfaXiReUtKUvlkbFPih1r7S8SLylp1r7S8SLylpSl8sjYp8UOtfaXiReUtOtfaXiReUtKUvlkbFPih1r7S8SLylp1r7S8SLylpSl8sjYpcUOtfaXiReUtOtfaXiReUtKUvlkbFLih1r7S8SLylp1r7S8SLylpSl8sjYpcUOtfaXiReUtOtfaXiReUtKUvlkbFLih1r7S8SLylp1r7S8SLylpSl8sjYpcUOtfaXiReUtOtfaXiReUtKUvlkbFLih1r7S8SLylp1r7S8SLylpSl8sjYp8UOtfaXiReUtOtfaXiReUtKUvlkbFPih1r7S8SLylp1r7S8SLylpSl8sjYp8UOtfaXiReUtOtfaXiReUtKUvlkbFPih1r7S8SLylp1r7S8SLylpSl8sjYp8UOtfaXiReUtOtfaXiReUtKUvlkbFPih1r7S8SLylp1r7S8SLylpSl8sjYp8UOtfaXiReUtOtfaXiReUtKUvlkbFPih1r7S8SLylp1r7S8SLylpSl8sjYp8UOtfaXiReUtOtfaXiReUtKUvlkbFPih1r7S8SLylp1r7S8SLylpSl8sjYp8UOtfaXiReUtOtfaXiReUtKUvlkbFPih1r7S8SLylp1r7S8SLylpSl8sjYp8UOtfaXiReUtOtfaXiReUtKUvlkbFPih1r7S8SLylp1r7S8SLylpSl8sjYp8Uf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7696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5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Francesco </a:t>
            </a:r>
            <a:r>
              <a:rPr lang="en-US" dirty="0" err="1" smtClean="0"/>
              <a:t>Redi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(1626-1697)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696200" cy="3775229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to challenge spontaneous generation</a:t>
            </a:r>
          </a:p>
          <a:p>
            <a:r>
              <a:rPr lang="en-US" dirty="0" smtClean="0"/>
              <a:t>Did not accept that flies arose from rotting meat</a:t>
            </a:r>
            <a:endParaRPr lang="en-US" dirty="0"/>
          </a:p>
        </p:txBody>
      </p:sp>
      <p:pic>
        <p:nvPicPr>
          <p:cNvPr id="7170" name="Picture 2" descr="http://www.pc.maricopa.edu/Biology/rcotter/BIO%20205/LessonBuilders/Chapter%201%20LB/maggot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"/>
          <a:stretch/>
        </p:blipFill>
        <p:spPr bwMode="auto">
          <a:xfrm>
            <a:off x="1371601" y="2964873"/>
            <a:ext cx="6477000" cy="338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5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762000"/>
          </a:xfrm>
        </p:spPr>
        <p:txBody>
          <a:bodyPr/>
          <a:lstStyle/>
          <a:p>
            <a:pPr algn="ctr"/>
            <a:r>
              <a:rPr lang="en-US" dirty="0" err="1" smtClean="0"/>
              <a:t>Redi’s</a:t>
            </a:r>
            <a:r>
              <a:rPr lang="en-US" dirty="0" smtClean="0"/>
              <a:t> Experiment (1668)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23242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IV</a:t>
            </a:r>
            <a:r>
              <a:rPr lang="en-US" sz="2800" dirty="0" smtClean="0"/>
              <a:t>:  Cover</a:t>
            </a:r>
          </a:p>
          <a:p>
            <a:r>
              <a:rPr lang="en-US" sz="2800" b="1" dirty="0" smtClean="0"/>
              <a:t>DV</a:t>
            </a:r>
            <a:r>
              <a:rPr lang="en-US" sz="2800" dirty="0" smtClean="0"/>
              <a:t>:  Presence of Flies</a:t>
            </a:r>
          </a:p>
          <a:p>
            <a:r>
              <a:rPr lang="en-US" sz="2800" b="1" dirty="0" smtClean="0"/>
              <a:t>Hypothesis</a:t>
            </a:r>
            <a:r>
              <a:rPr lang="en-US" sz="2800" dirty="0" smtClean="0"/>
              <a:t>:  If a jar containing rotting meat is covered, then it will produce no flies.</a:t>
            </a:r>
          </a:p>
          <a:p>
            <a:r>
              <a:rPr lang="en-US" sz="2800" b="1" dirty="0" smtClean="0"/>
              <a:t>Conclusion</a:t>
            </a:r>
            <a:r>
              <a:rPr lang="en-US" sz="2800" dirty="0" smtClean="0"/>
              <a:t>:  Flies lay eggs, eggs grow into maggots, maggots grow into flies.  If flies cannot lay eggs, then no new flies will result.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64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simson.tripod.com/5TH/sci_pdf/graphics/Redi_exp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924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4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Objections to </a:t>
            </a:r>
            <a:r>
              <a:rPr lang="en-US" dirty="0" err="1" smtClean="0"/>
              <a:t>Redi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42324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Sealing the jar kept a “magical essence” from entering the rotting meat &amp; bringing it to life</a:t>
            </a:r>
          </a:p>
          <a:p>
            <a:r>
              <a:rPr lang="en-US" sz="2800" dirty="0" smtClean="0"/>
              <a:t>Accepted the notion that large organisms could not spontaneously generate, but still believed that microbes arose from a “vital force” in the air</a:t>
            </a:r>
            <a:endParaRPr lang="en-US" sz="2800" dirty="0"/>
          </a:p>
        </p:txBody>
      </p:sp>
      <p:pic>
        <p:nvPicPr>
          <p:cNvPr id="9218" name="Picture 2" descr="https://encrypted-tbn1.gstatic.com/images?q=tbn:ANd9GcQbv7RphywSPIVPyDuPeuV4AijpA_VeAVnw2PLxtPqwKoLldGb9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0" y="4800600"/>
            <a:ext cx="2971800" cy="158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Lazzaro</a:t>
            </a:r>
            <a:r>
              <a:rPr lang="en-US" dirty="0" smtClean="0"/>
              <a:t> </a:t>
            </a:r>
            <a:r>
              <a:rPr lang="en-US" dirty="0" err="1" smtClean="0"/>
              <a:t>Spallanzani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(1729-1799)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1"/>
            <a:ext cx="7696200" cy="2667000"/>
          </a:xfrm>
        </p:spPr>
        <p:txBody>
          <a:bodyPr/>
          <a:lstStyle/>
          <a:p>
            <a:r>
              <a:rPr lang="en-US" dirty="0" smtClean="0"/>
              <a:t>Microbes that spoil food come from the air &amp; can be killed by boiling</a:t>
            </a:r>
          </a:p>
          <a:p>
            <a:r>
              <a:rPr lang="en-US" b="1" dirty="0" smtClean="0"/>
              <a:t>IV</a:t>
            </a:r>
            <a:r>
              <a:rPr lang="en-US" dirty="0" smtClean="0"/>
              <a:t>:  Air</a:t>
            </a:r>
          </a:p>
          <a:p>
            <a:r>
              <a:rPr lang="en-US" b="1" dirty="0" smtClean="0"/>
              <a:t>DV</a:t>
            </a:r>
            <a:r>
              <a:rPr lang="en-US" dirty="0" smtClean="0"/>
              <a:t>:  Food Spoilage</a:t>
            </a:r>
          </a:p>
          <a:p>
            <a:r>
              <a:rPr lang="en-US" b="1" dirty="0" smtClean="0"/>
              <a:t>Hypothesis</a:t>
            </a:r>
            <a:r>
              <a:rPr lang="en-US" dirty="0" smtClean="0"/>
              <a:t>:  If air is allowed to reach food, then microbes will get in &amp; cause it to spoil.</a:t>
            </a:r>
            <a:endParaRPr lang="en-US" dirty="0"/>
          </a:p>
        </p:txBody>
      </p:sp>
      <p:pic>
        <p:nvPicPr>
          <p:cNvPr id="10244" name="Picture 4" descr="http://aportes.educ.ar/biologia/Experimentos%2BSpallanzan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48200"/>
            <a:ext cx="4572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6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153400" cy="609600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/>
              <a:t>Spallanzani’s</a:t>
            </a:r>
            <a:r>
              <a:rPr lang="en-US" sz="3200" dirty="0" smtClean="0"/>
              <a:t> Experiment (mid-1700s)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4343400" cy="4343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Flask 1</a:t>
            </a:r>
            <a:r>
              <a:rPr lang="en-US" sz="2800" dirty="0" smtClean="0"/>
              <a:t>:  Boiled broth, left open</a:t>
            </a:r>
          </a:p>
          <a:p>
            <a:r>
              <a:rPr lang="en-US" sz="2800" b="1" dirty="0" smtClean="0"/>
              <a:t>Flask 2</a:t>
            </a:r>
            <a:r>
              <a:rPr lang="en-US" sz="2800" dirty="0" smtClean="0"/>
              <a:t>:  Boiled broth, sealed shut</a:t>
            </a:r>
          </a:p>
          <a:p>
            <a:r>
              <a:rPr lang="en-US" sz="2800" b="1" dirty="0" smtClean="0"/>
              <a:t>Results</a:t>
            </a:r>
            <a:r>
              <a:rPr lang="en-US" sz="2800" dirty="0" smtClean="0"/>
              <a:t>:  Flask 1 spoiled &amp; Flask 2 did not spoil</a:t>
            </a:r>
            <a:endParaRPr lang="en-US" sz="2800" dirty="0"/>
          </a:p>
        </p:txBody>
      </p:sp>
      <p:pic>
        <p:nvPicPr>
          <p:cNvPr id="11266" name="Picture 2" descr="http://i6.photobucket.com/albums/y227/childofthecorn9/school_biology/boilinggravy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4"/>
          <a:stretch/>
        </p:blipFill>
        <p:spPr bwMode="auto">
          <a:xfrm>
            <a:off x="4876800" y="1669473"/>
            <a:ext cx="3506668" cy="457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838200"/>
          </a:xfrm>
        </p:spPr>
        <p:txBody>
          <a:bodyPr/>
          <a:lstStyle/>
          <a:p>
            <a:pPr algn="ctr"/>
            <a:r>
              <a:rPr lang="en-US" dirty="0" smtClean="0"/>
              <a:t>Objections to </a:t>
            </a:r>
            <a:r>
              <a:rPr lang="en-US" dirty="0" err="1" smtClean="0"/>
              <a:t>Spallanzani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6777317" cy="3775229"/>
          </a:xfrm>
        </p:spPr>
        <p:txBody>
          <a:bodyPr/>
          <a:lstStyle/>
          <a:p>
            <a:r>
              <a:rPr lang="en-US" dirty="0" smtClean="0"/>
              <a:t>Sealing the flask blocked the “magical life force” in the air from getting to the broth.</a:t>
            </a:r>
          </a:p>
          <a:p>
            <a:r>
              <a:rPr lang="en-US" dirty="0" smtClean="0"/>
              <a:t>No air, no life.</a:t>
            </a:r>
            <a:endParaRPr lang="en-US" dirty="0"/>
          </a:p>
        </p:txBody>
      </p:sp>
      <p:pic>
        <p:nvPicPr>
          <p:cNvPr id="12290" name="Picture 2" descr="https://encrypted-tbn1.gstatic.com/images?q=tbn:ANd9GcS-UKyOqUDIKlwqL32wCoRgqSWBdVpB1BCAIl_zAXNVrRTXqATk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6934200" cy="286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25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2" y="7620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Louis Pasteur (1822-1895)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752600"/>
            <a:ext cx="4953000" cy="457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Supported the idea that spontaneous generation is a MYTH</a:t>
            </a:r>
          </a:p>
          <a:p>
            <a:r>
              <a:rPr lang="en-US" sz="2800" dirty="0" smtClean="0"/>
              <a:t>Invented pasteurization (sterilization by heat)</a:t>
            </a:r>
          </a:p>
          <a:p>
            <a:r>
              <a:rPr lang="en-US" sz="2800" dirty="0" smtClean="0"/>
              <a:t>Developed a special “swan-neck flask” which would allow air in but keep microbes out</a:t>
            </a:r>
          </a:p>
        </p:txBody>
      </p:sp>
      <p:pic>
        <p:nvPicPr>
          <p:cNvPr id="13314" name="Picture 2" descr="https://encrypted-tbn1.gstatic.com/images?q=tbn:ANd9GcR7we9jfYlNH9dqCbOvg198dFb2_Rf-BMRKQQBAmX1OWQHSsoQ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2819400" cy="396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1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Levels of Organization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852672" cy="4206240"/>
          </a:xfrm>
        </p:spPr>
        <p:txBody>
          <a:bodyPr>
            <a:noAutofit/>
          </a:bodyPr>
          <a:lstStyle/>
          <a:p>
            <a:r>
              <a:rPr lang="en-US" sz="2800" dirty="0" smtClean="0"/>
              <a:t>Atoms</a:t>
            </a:r>
          </a:p>
          <a:p>
            <a:r>
              <a:rPr lang="en-US" sz="2800" dirty="0" smtClean="0"/>
              <a:t>Molecules</a:t>
            </a:r>
          </a:p>
          <a:p>
            <a:r>
              <a:rPr lang="en-US" sz="2800" dirty="0" smtClean="0"/>
              <a:t>Macromolecules</a:t>
            </a:r>
          </a:p>
          <a:p>
            <a:r>
              <a:rPr lang="en-US" sz="2800" dirty="0" smtClean="0"/>
              <a:t>Cells</a:t>
            </a:r>
          </a:p>
          <a:p>
            <a:r>
              <a:rPr lang="en-US" sz="2800" dirty="0" smtClean="0"/>
              <a:t>Tissues</a:t>
            </a:r>
          </a:p>
          <a:p>
            <a:r>
              <a:rPr lang="en-US" sz="2800" dirty="0" smtClean="0"/>
              <a:t>Organs</a:t>
            </a:r>
          </a:p>
          <a:p>
            <a:r>
              <a:rPr lang="en-US" sz="2800" dirty="0" smtClean="0"/>
              <a:t>Organ Systems</a:t>
            </a:r>
          </a:p>
          <a:p>
            <a:r>
              <a:rPr lang="en-US" sz="2800" dirty="0" smtClean="0"/>
              <a:t>Organisms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9"/>
          <a:stretch/>
        </p:blipFill>
        <p:spPr bwMode="auto">
          <a:xfrm>
            <a:off x="4114800" y="1371600"/>
            <a:ext cx="4495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6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2668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Pasteur’s Experiment (mid-1800s)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3886201" cy="4080029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IV</a:t>
            </a:r>
            <a:r>
              <a:rPr lang="en-US" sz="2800" dirty="0" smtClean="0"/>
              <a:t>:  Access to bacteria</a:t>
            </a:r>
          </a:p>
          <a:p>
            <a:r>
              <a:rPr lang="en-US" sz="2800" b="1" dirty="0" smtClean="0"/>
              <a:t>DV</a:t>
            </a:r>
            <a:r>
              <a:rPr lang="en-US" sz="2800" dirty="0" smtClean="0"/>
              <a:t>:  Spoiling broth</a:t>
            </a:r>
          </a:p>
          <a:p>
            <a:r>
              <a:rPr lang="en-US" sz="2800" b="1" dirty="0" smtClean="0"/>
              <a:t>Hypothesis</a:t>
            </a:r>
            <a:r>
              <a:rPr lang="en-US" sz="2800" dirty="0" smtClean="0"/>
              <a:t>:  If boiled broth is kept free of bacteria, then it will not spoil even if air can reach it.</a:t>
            </a:r>
            <a:endParaRPr lang="en-US" sz="2800" dirty="0"/>
          </a:p>
        </p:txBody>
      </p:sp>
      <p:pic>
        <p:nvPicPr>
          <p:cNvPr id="14338" name="Picture 2" descr="http://i6.photobucket.com/albums/y227/childofthecorn9/school_biology/brothinflask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4572000" y="1752600"/>
            <a:ext cx="384048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914400"/>
          </a:xfrm>
        </p:spPr>
        <p:txBody>
          <a:bodyPr/>
          <a:lstStyle/>
          <a:p>
            <a:r>
              <a:rPr lang="en-US" dirty="0" smtClean="0"/>
              <a:t>What is a CELL?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905000"/>
            <a:ext cx="3419856" cy="390144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Basic unit of structure and function in living things</a:t>
            </a:r>
          </a:p>
          <a:p>
            <a:r>
              <a:rPr lang="en-US" sz="2800" dirty="0" smtClean="0"/>
              <a:t>Cells were unknown until the invention of the microscope in the 1650’s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gboe.org/ghs/Faculty/Maiorino/plant%2520cell%2520un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82782"/>
            <a:ext cx="311356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_eGDGRbVOMJM/TOQPDUATi4I/AAAAAAAAABM/-0xEtV9_4vs/s400/animal+cell+unlabele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1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Anton van Leeuwenhoek</a:t>
            </a:r>
            <a:br>
              <a:rPr lang="en-US" dirty="0" smtClean="0"/>
            </a:br>
            <a:r>
              <a:rPr lang="en-US" dirty="0" smtClean="0"/>
              <a:t>(1632-1723)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3962400" cy="4191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Observed pond water, sour milk, blood and semen</a:t>
            </a:r>
          </a:p>
          <a:p>
            <a:r>
              <a:rPr lang="en-US" sz="2800" dirty="0" smtClean="0"/>
              <a:t>Named the tiny living organisms he saw “animalcules”</a:t>
            </a:r>
          </a:p>
          <a:p>
            <a:r>
              <a:rPr lang="en-US" sz="2800" dirty="0" smtClean="0"/>
              <a:t>Invented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simple light microscope</a:t>
            </a:r>
            <a:endParaRPr lang="en-US" sz="2800" dirty="0"/>
          </a:p>
        </p:txBody>
      </p:sp>
      <p:pic>
        <p:nvPicPr>
          <p:cNvPr id="4" name="Picture 3" descr="leeuwenho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7782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8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Robert Hooke</a:t>
            </a:r>
            <a:br>
              <a:rPr lang="en-US" dirty="0" smtClean="0"/>
            </a:br>
            <a:r>
              <a:rPr lang="en-US" dirty="0" smtClean="0"/>
              <a:t>(1635-1703)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981200"/>
            <a:ext cx="4343400" cy="449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Studied slices of cork</a:t>
            </a:r>
          </a:p>
          <a:p>
            <a:r>
              <a:rPr lang="en-US" sz="2800" dirty="0" smtClean="0"/>
              <a:t>Named the structures he saw “cells” because they reminded him of the small rooms monks slept in</a:t>
            </a:r>
          </a:p>
          <a:p>
            <a:r>
              <a:rPr lang="en-US" sz="2800" dirty="0" smtClean="0"/>
              <a:t>He was actually viewing the cell walls of plant cells</a:t>
            </a:r>
            <a:endParaRPr lang="en-US" sz="2800" dirty="0"/>
          </a:p>
        </p:txBody>
      </p:sp>
      <p:pic>
        <p:nvPicPr>
          <p:cNvPr id="2050" name="Picture 2" descr="http://catalogue.museogalileo.it/images/cat/biografie_944/8856_3081_4360-096_94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3429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Matthias </a:t>
            </a:r>
            <a:r>
              <a:rPr lang="en-US" dirty="0" err="1" smtClean="0"/>
              <a:t>Schleiden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(1804-1881)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86000"/>
            <a:ext cx="3733800" cy="350897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1838</a:t>
            </a:r>
            <a:r>
              <a:rPr lang="en-US" sz="2800" dirty="0" smtClean="0"/>
              <a:t>:  German botanist concluded that all plants are made of cells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3276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5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Theodor Schwann</a:t>
            </a:r>
            <a:br>
              <a:rPr lang="en-US" dirty="0" smtClean="0"/>
            </a:br>
            <a:r>
              <a:rPr lang="en-US" dirty="0" smtClean="0"/>
              <a:t>(1810-1882)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23652"/>
            <a:ext cx="3810001" cy="350897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1839</a:t>
            </a:r>
            <a:r>
              <a:rPr lang="en-US" sz="2800" dirty="0" smtClean="0"/>
              <a:t>: German physiologist &amp; close friend of </a:t>
            </a:r>
            <a:r>
              <a:rPr lang="en-US" sz="2800" dirty="0" err="1" smtClean="0"/>
              <a:t>Schleiden</a:t>
            </a:r>
            <a:r>
              <a:rPr lang="en-US" sz="2800" dirty="0" smtClean="0"/>
              <a:t>, concluded that all animal tissues are composed of cells</a:t>
            </a:r>
            <a:endParaRPr lang="en-US" sz="2800" dirty="0"/>
          </a:p>
        </p:txBody>
      </p:sp>
      <p:pic>
        <p:nvPicPr>
          <p:cNvPr id="5" name="Picture 4" descr="schwa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1"/>
          <a:stretch>
            <a:fillRect/>
          </a:stretch>
        </p:blipFill>
        <p:spPr bwMode="auto">
          <a:xfrm>
            <a:off x="4800600" y="1981200"/>
            <a:ext cx="3657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7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Rudolf Virchow</a:t>
            </a:r>
            <a:br>
              <a:rPr lang="en-US" dirty="0" smtClean="0"/>
            </a:br>
            <a:r>
              <a:rPr lang="en-US" dirty="0" smtClean="0"/>
              <a:t>(1821-1902)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323652"/>
            <a:ext cx="3810000" cy="350897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1858</a:t>
            </a:r>
            <a:r>
              <a:rPr lang="en-US" sz="2800" dirty="0" smtClean="0"/>
              <a:t>:  German physician, concluded that all cells come from pre-existing cells </a:t>
            </a:r>
            <a:endParaRPr lang="en-US" sz="2800" dirty="0"/>
          </a:p>
        </p:txBody>
      </p:sp>
      <p:pic>
        <p:nvPicPr>
          <p:cNvPr id="5122" name="Picture 2" descr="http://www.rvo-berlin.de/joomla/images/stories/RVO_BILDER/PERSONEN/virchow_steh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78025"/>
            <a:ext cx="36576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2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3 Components of the 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23652"/>
            <a:ext cx="7696200" cy="3508977"/>
          </a:xfrm>
        </p:spPr>
        <p:txBody>
          <a:bodyPr>
            <a:no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sz="3200" dirty="0"/>
              <a:t> </a:t>
            </a:r>
            <a:r>
              <a:rPr lang="en-US" sz="3200" dirty="0" smtClean="0"/>
              <a:t>All living things are made of one or more cells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3200" dirty="0" smtClean="0"/>
              <a:t>Cells are the basic unit of structure &amp; function in living things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3200" dirty="0" smtClean="0"/>
              <a:t>All cells come from pre-existing cells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3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146</TotalTime>
  <Words>615</Words>
  <Application>Microsoft Office PowerPoint</Application>
  <PresentationFormat>On-screen Show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Early Scientists &amp; the Cell Theory</vt:lpstr>
      <vt:lpstr>Levels of Organization</vt:lpstr>
      <vt:lpstr>What is a CELL?</vt:lpstr>
      <vt:lpstr>Anton van Leeuwenhoek (1632-1723)</vt:lpstr>
      <vt:lpstr>Robert Hooke (1635-1703)</vt:lpstr>
      <vt:lpstr>Matthias Schleiden (1804-1881)</vt:lpstr>
      <vt:lpstr>Theodor Schwann (1810-1882)</vt:lpstr>
      <vt:lpstr>Rudolf Virchow (1821-1902)</vt:lpstr>
      <vt:lpstr>3 Components of the Cell Theory</vt:lpstr>
      <vt:lpstr>Modern Cell Theory</vt:lpstr>
      <vt:lpstr>Spontaneous Generation</vt:lpstr>
      <vt:lpstr>Francesco Redi (1626-1697)</vt:lpstr>
      <vt:lpstr>Redi’s Experiment (1668)</vt:lpstr>
      <vt:lpstr>PowerPoint Presentation</vt:lpstr>
      <vt:lpstr>Objections to Redi</vt:lpstr>
      <vt:lpstr>Lazzaro Spallanzani  (1729-1799)</vt:lpstr>
      <vt:lpstr>Spallanzani’s Experiment (mid-1700s) </vt:lpstr>
      <vt:lpstr>Objections to Spallanzani</vt:lpstr>
      <vt:lpstr>Louis Pasteur (1822-1895)</vt:lpstr>
      <vt:lpstr>Pasteur’s Experiment (mid-1800s)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Scientists &amp; the Cell Theory</dc:title>
  <dc:creator>Owner</dc:creator>
  <cp:lastModifiedBy>Owner</cp:lastModifiedBy>
  <cp:revision>17</cp:revision>
  <dcterms:created xsi:type="dcterms:W3CDTF">2013-11-05T15:32:04Z</dcterms:created>
  <dcterms:modified xsi:type="dcterms:W3CDTF">2013-11-05T17:58:08Z</dcterms:modified>
</cp:coreProperties>
</file>