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980238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4A39-EB35-433E-BFEA-A372EF652E2E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340B-2EAC-40D2-B010-AB9268EAF0F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4A39-EB35-433E-BFEA-A372EF652E2E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340B-2EAC-40D2-B010-AB9268EAF0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4A39-EB35-433E-BFEA-A372EF652E2E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340B-2EAC-40D2-B010-AB9268EAF0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4A39-EB35-433E-BFEA-A372EF652E2E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340B-2EAC-40D2-B010-AB9268EAF0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4A39-EB35-433E-BFEA-A372EF652E2E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340B-2EAC-40D2-B010-AB9268EAF0F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4A39-EB35-433E-BFEA-A372EF652E2E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340B-2EAC-40D2-B010-AB9268EAF0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4A39-EB35-433E-BFEA-A372EF652E2E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340B-2EAC-40D2-B010-AB9268EAF0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4A39-EB35-433E-BFEA-A372EF652E2E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340B-2EAC-40D2-B010-AB9268EAF0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4A39-EB35-433E-BFEA-A372EF652E2E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340B-2EAC-40D2-B010-AB9268EAF0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4A39-EB35-433E-BFEA-A372EF652E2E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340B-2EAC-40D2-B010-AB9268EAF0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4A39-EB35-433E-BFEA-A372EF652E2E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28340B-2EAC-40D2-B010-AB9268EAF0F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CE4A39-EB35-433E-BFEA-A372EF652E2E}" type="datetimeFigureOut">
              <a:rPr lang="en-US" smtClean="0"/>
              <a:t>10/27/2013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28340B-2EAC-40D2-B010-AB9268EAF0F6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Transport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TSW compare and contrast the various methods molecules move across the cell membrane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8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Passive Transport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Movement along the concentration gradient</a:t>
            </a:r>
          </a:p>
          <a:p>
            <a:r>
              <a:rPr lang="en-US" sz="3600" dirty="0" smtClean="0"/>
              <a:t>No </a:t>
            </a:r>
            <a:r>
              <a:rPr lang="en-US" sz="3600" b="1" dirty="0" smtClean="0"/>
              <a:t>ENERGY </a:t>
            </a:r>
            <a:r>
              <a:rPr lang="en-US" sz="3600" dirty="0" smtClean="0"/>
              <a:t>required!!!</a:t>
            </a:r>
          </a:p>
          <a:p>
            <a:r>
              <a:rPr lang="en-US" sz="3600" u="sng" dirty="0" smtClean="0"/>
              <a:t>EX</a:t>
            </a:r>
            <a:r>
              <a:rPr lang="en-US" sz="3600" dirty="0" smtClean="0"/>
              <a:t>:  Diffusion &amp; Osmosis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776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Facilitated Diffusion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Cell membrane channel proteins help move molecules across the membrane </a:t>
            </a:r>
          </a:p>
          <a:p>
            <a:r>
              <a:rPr lang="en-US" sz="3200" u="sng" dirty="0" smtClean="0"/>
              <a:t>EX</a:t>
            </a:r>
            <a:r>
              <a:rPr lang="en-US" sz="3200" dirty="0" smtClean="0"/>
              <a:t>:   </a:t>
            </a:r>
            <a:r>
              <a:rPr lang="en-US" sz="3200" dirty="0"/>
              <a:t>G</a:t>
            </a:r>
            <a:r>
              <a:rPr lang="en-US" sz="3200" dirty="0" smtClean="0"/>
              <a:t>lucose</a:t>
            </a:r>
            <a:endParaRPr lang="en-US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0" b="12136"/>
          <a:stretch/>
        </p:blipFill>
        <p:spPr bwMode="auto">
          <a:xfrm>
            <a:off x="1447800" y="3581400"/>
            <a:ext cx="6495714" cy="303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4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Movement of molecules</a:t>
            </a:r>
            <a:r>
              <a:rPr lang="en-US" sz="3200" b="1" dirty="0" smtClean="0"/>
              <a:t> AGAINST </a:t>
            </a:r>
            <a:r>
              <a:rPr lang="en-US" sz="3200" dirty="0" smtClean="0"/>
              <a:t>the concentration gradient</a:t>
            </a:r>
          </a:p>
          <a:p>
            <a:r>
              <a:rPr lang="en-US" sz="3200" dirty="0" smtClean="0"/>
              <a:t>Requires </a:t>
            </a:r>
            <a:r>
              <a:rPr lang="en-US" sz="3200" b="1" dirty="0" smtClean="0"/>
              <a:t>ENERGY</a:t>
            </a:r>
            <a:r>
              <a:rPr lang="en-US" sz="3200" dirty="0" smtClean="0"/>
              <a:t>!!!</a:t>
            </a:r>
            <a:endParaRPr lang="en-US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7162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9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Endocytosis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Taking materials into the cell by </a:t>
            </a:r>
            <a:r>
              <a:rPr lang="en-US" sz="3200" dirty="0" err="1" smtClean="0"/>
              <a:t>infoldings</a:t>
            </a:r>
            <a:r>
              <a:rPr lang="en-US" sz="3200" dirty="0" smtClean="0"/>
              <a:t> of the cell membrane</a:t>
            </a:r>
            <a:endParaRPr lang="en-US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124200"/>
            <a:ext cx="6019800" cy="319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5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Phagocytosis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Endocytosis by surrounding a particle and packaging it in a food vacuole</a:t>
            </a:r>
          </a:p>
          <a:p>
            <a:r>
              <a:rPr lang="en-US" sz="3200" dirty="0" smtClean="0"/>
              <a:t>Cell eating!!!</a:t>
            </a:r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2"/>
          <a:stretch/>
        </p:blipFill>
        <p:spPr bwMode="auto">
          <a:xfrm>
            <a:off x="609600" y="3732756"/>
            <a:ext cx="8229600" cy="275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40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Pinocytosis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Tiny pockets from along cell membrane, fill with liquid, then pinch off forming vacuoles in cell</a:t>
            </a:r>
          </a:p>
          <a:p>
            <a:r>
              <a:rPr lang="en-US" sz="3200" dirty="0" smtClean="0"/>
              <a:t>Cell Drinking!!!!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6"/>
          <a:stretch/>
        </p:blipFill>
        <p:spPr bwMode="auto">
          <a:xfrm>
            <a:off x="1143000" y="4114800"/>
            <a:ext cx="6705600" cy="260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3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Vacuole fuses with cell membrane, forcing contents of vacuole out of the cell</a:t>
            </a:r>
          </a:p>
          <a:p>
            <a:r>
              <a:rPr lang="en-US" sz="2800" dirty="0" smtClean="0"/>
              <a:t>Cell removing molecules!!! 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05200"/>
            <a:ext cx="6705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Prokaryotic </a:t>
            </a:r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267200" cy="4434840"/>
          </a:xfrm>
        </p:spPr>
        <p:txBody>
          <a:bodyPr>
            <a:noAutofit/>
          </a:bodyPr>
          <a:lstStyle/>
          <a:p>
            <a:r>
              <a:rPr lang="en-US" sz="4000" u="sng" dirty="0" smtClean="0"/>
              <a:t>Key Point</a:t>
            </a:r>
            <a:r>
              <a:rPr lang="en-US" sz="4000" dirty="0" smtClean="0"/>
              <a:t>:  No nucleus or </a:t>
            </a:r>
            <a:r>
              <a:rPr lang="en-US" sz="4000" dirty="0" smtClean="0"/>
              <a:t>membrane –bound organelles</a:t>
            </a:r>
          </a:p>
          <a:p>
            <a:r>
              <a:rPr lang="en-US" sz="4000" u="sng" dirty="0" smtClean="0"/>
              <a:t>Example</a:t>
            </a:r>
            <a:r>
              <a:rPr lang="en-US" sz="4000" dirty="0" smtClean="0"/>
              <a:t>:  Bacteria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93" y="1828800"/>
            <a:ext cx="3452757" cy="441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88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Eukaryotic </a:t>
            </a:r>
            <a:r>
              <a:rPr lang="en-US" dirty="0" smtClean="0"/>
              <a:t>Cell</a:t>
            </a:r>
            <a:r>
              <a:rPr lang="en-US" dirty="0"/>
              <a:t>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Key Point</a:t>
            </a:r>
            <a:r>
              <a:rPr lang="en-US" dirty="0" smtClean="0"/>
              <a:t>:  Has a nucleus and membrane-bound organelles</a:t>
            </a:r>
          </a:p>
          <a:p>
            <a:r>
              <a:rPr lang="en-US" u="sng" dirty="0" smtClean="0"/>
              <a:t>Examples</a:t>
            </a:r>
            <a:r>
              <a:rPr lang="en-US" dirty="0" smtClean="0"/>
              <a:t>:  Plant, Animal, Fungi, Protists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3581400" cy="331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3809999" cy="331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77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Regulate what enters and leaves the cell</a:t>
            </a:r>
          </a:p>
          <a:p>
            <a:r>
              <a:rPr lang="en-US" sz="3200" dirty="0" smtClean="0"/>
              <a:t>Phospholipid bilayer (phosphate heads, lipid tails, protein channels)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3810000"/>
            <a:ext cx="67818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70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Diffusion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Movement of particles from an area of higher concentration to an area of lower concentration</a:t>
            </a:r>
          </a:p>
          <a:p>
            <a:pPr algn="just"/>
            <a:r>
              <a:rPr lang="en-US" dirty="0" smtClean="0"/>
              <a:t>Particles </a:t>
            </a:r>
            <a:r>
              <a:rPr lang="en-US" dirty="0" smtClean="0"/>
              <a:t>spread </a:t>
            </a:r>
            <a:r>
              <a:rPr lang="en-US" dirty="0" smtClean="0"/>
              <a:t>out until the concentration is equal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9" b="20333"/>
          <a:stretch/>
        </p:blipFill>
        <p:spPr bwMode="auto">
          <a:xfrm>
            <a:off x="914400" y="3276600"/>
            <a:ext cx="7696200" cy="317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31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Osmosis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Diffusion of water through a selectively permeable membrane (cell membrane)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" t="13698" r="162"/>
          <a:stretch/>
        </p:blipFill>
        <p:spPr bwMode="auto">
          <a:xfrm>
            <a:off x="990600" y="3200400"/>
            <a:ext cx="6781800" cy="322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96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Isotonic Solution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ISO</a:t>
            </a:r>
            <a:r>
              <a:rPr lang="en-US" dirty="0" smtClean="0"/>
              <a:t>:  e</a:t>
            </a:r>
            <a:r>
              <a:rPr lang="en-US" dirty="0" smtClean="0"/>
              <a:t>qual</a:t>
            </a:r>
            <a:endParaRPr lang="en-US" dirty="0" smtClean="0"/>
          </a:p>
          <a:p>
            <a:r>
              <a:rPr lang="en-US" dirty="0" smtClean="0"/>
              <a:t>Concentration is equal on both sides of membrane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67056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4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Hypertonic Solution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HYPER</a:t>
            </a:r>
            <a:r>
              <a:rPr lang="en-US" dirty="0" smtClean="0"/>
              <a:t>:  </a:t>
            </a:r>
            <a:r>
              <a:rPr lang="en-US" dirty="0" smtClean="0"/>
              <a:t>greater</a:t>
            </a:r>
            <a:endParaRPr lang="en-US" dirty="0" smtClean="0"/>
          </a:p>
          <a:p>
            <a:r>
              <a:rPr lang="en-US" dirty="0" smtClean="0"/>
              <a:t>Solution has more solutes (particles) than the other side of membrane (inside the cell)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76600"/>
            <a:ext cx="6477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82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Hypotonic Solution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HYPO</a:t>
            </a:r>
            <a:r>
              <a:rPr lang="en-US" dirty="0" smtClean="0"/>
              <a:t>:  less</a:t>
            </a:r>
            <a:endParaRPr lang="en-US" dirty="0" smtClean="0"/>
          </a:p>
          <a:p>
            <a:r>
              <a:rPr lang="en-US" dirty="0" smtClean="0"/>
              <a:t>Solution has less solutes (particles) than the other side of membrane (inside of cell)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7010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</TotalTime>
  <Words>279</Words>
  <Application>Microsoft Office PowerPoint</Application>
  <PresentationFormat>On-screen Show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Cell Transport </vt:lpstr>
      <vt:lpstr>Prokaryotic Cells</vt:lpstr>
      <vt:lpstr>Eukaryotic Cells </vt:lpstr>
      <vt:lpstr>Cell Membranes</vt:lpstr>
      <vt:lpstr>Diffusion </vt:lpstr>
      <vt:lpstr>Osmosis </vt:lpstr>
      <vt:lpstr>Isotonic Solution </vt:lpstr>
      <vt:lpstr>Hypertonic Solution </vt:lpstr>
      <vt:lpstr>Hypotonic Solution </vt:lpstr>
      <vt:lpstr>Passive Transport </vt:lpstr>
      <vt:lpstr>Facilitated Diffusion </vt:lpstr>
      <vt:lpstr>Active Transport</vt:lpstr>
      <vt:lpstr>Endocytosis</vt:lpstr>
      <vt:lpstr>Phagocytosis</vt:lpstr>
      <vt:lpstr>Pinocytosis</vt:lpstr>
      <vt:lpstr>Exocytosis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7-3</dc:title>
  <dc:creator>Authorized User</dc:creator>
  <cp:lastModifiedBy>Owner</cp:lastModifiedBy>
  <cp:revision>9</cp:revision>
  <cp:lastPrinted>2010-12-02T16:23:52Z</cp:lastPrinted>
  <dcterms:created xsi:type="dcterms:W3CDTF">2010-12-02T16:02:18Z</dcterms:created>
  <dcterms:modified xsi:type="dcterms:W3CDTF">2013-10-28T03:07:09Z</dcterms:modified>
</cp:coreProperties>
</file>