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F7771F-B45B-4BBD-A9CC-A2D646367F3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D91DEB-C4E0-4DC4-B9C2-51EC3AB6FE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jlrCOTRjZhwfHM&amp;tbnid=my6XHISeTQbEqM:&amp;ved=0CAUQjRw&amp;url=http%3A%2F%2Fwww.utm.utoronto.ca%2F~w3cellan%2Fcell_membrane.html&amp;ei=xiNpUtO0DIy4kQearoA4&amp;bvm=bv.55123115,d.eW0&amp;psig=AFQjCNFPrlMHcKcM82e8YliIlOCDrJB5hA&amp;ust=1382708517060217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docid=QQIw1xvQng31CM&amp;tbnid=gA7T53oBLYIFaM:&amp;ved=0CAUQjRw&amp;url=http%3A%2F%2Fhealthpic.tk%2Ftag%2Flipid%2F&amp;ei=zSFpUpSeE8-3kQe7-ICYAQ&amp;bvm=bv.55123115,d.eW0&amp;psig=AFQjCNEcjCRxjoB2gO1Ry45hoqKkbxPcig&amp;ust=138270803340756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docid=edQ2xX8vUPZhyM&amp;tbnid=Y6m7JXRNja0gbM:&amp;ved=0CAUQjRw&amp;url=http%3A%2F%2Fscmwaterproofporous.blogspot.com%2F2010_10_01_archive.html&amp;ei=OCJpUrC6JsadkQflg4BA&amp;bvm=bv.55123115,d.eW0&amp;psig=AFQjCNGRkzBiTOZ7MY7Kx35k7vloAdu7zw&amp;ust=13827081303957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Plasma Membrane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062912" cy="1752600"/>
          </a:xfrm>
        </p:spPr>
        <p:txBody>
          <a:bodyPr/>
          <a:lstStyle/>
          <a:p>
            <a:pPr algn="ctr"/>
            <a:r>
              <a:rPr lang="en-US" dirty="0" smtClean="0"/>
              <a:t>TSW understand the physical structure and functions of the cell membrane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429000" cy="4525963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Fluid</a:t>
            </a:r>
            <a:r>
              <a:rPr lang="en-US" sz="2800" dirty="0" smtClean="0"/>
              <a:t>:  the phospholipids move freely within the membrane, it is not stiff or rigid</a:t>
            </a:r>
          </a:p>
          <a:p>
            <a:r>
              <a:rPr lang="en-US" sz="2800" u="sng" dirty="0" smtClean="0"/>
              <a:t>Mosaic</a:t>
            </a:r>
            <a:r>
              <a:rPr lang="en-US" sz="2800" dirty="0" smtClean="0"/>
              <a:t>:  composed of many parts (fats, proteins, etc)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www.utm.utoronto.ca/~w3cellan/images/cell_membr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501967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algn="ctr"/>
            <a:r>
              <a:rPr lang="en-US" dirty="0" smtClean="0"/>
              <a:t>Components of the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1"/>
            <a:ext cx="4419600" cy="4724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Cholesterol</a:t>
            </a:r>
            <a:r>
              <a:rPr lang="en-US" sz="2800" dirty="0" smtClean="0"/>
              <a:t>:  stabilize the membrane by keeping fatty acid tails from sticking to each other</a:t>
            </a:r>
          </a:p>
          <a:p>
            <a:r>
              <a:rPr lang="en-US" sz="2800" u="sng" dirty="0" smtClean="0"/>
              <a:t>Transport Proteins</a:t>
            </a:r>
            <a:r>
              <a:rPr lang="en-US" sz="2800" dirty="0" smtClean="0"/>
              <a:t>:  regulate what enters &amp; leaves the cell</a:t>
            </a:r>
          </a:p>
          <a:p>
            <a:r>
              <a:rPr lang="en-US" sz="2800" u="sng" dirty="0" smtClean="0"/>
              <a:t>Carbohydrates</a:t>
            </a:r>
            <a:r>
              <a:rPr lang="en-US" sz="2800" dirty="0" smtClean="0"/>
              <a:t>:  communication with other cells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s3.mm.bing.net/th?id=H.494517067028957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1962151"/>
          </a:xfrm>
          <a:prstGeom prst="rect">
            <a:avLst/>
          </a:prstGeom>
          <a:noFill/>
        </p:spPr>
      </p:pic>
      <p:pic>
        <p:nvPicPr>
          <p:cNvPr id="1028" name="Picture 4" descr="http://biologytextbook.wikispaces.com/file/view/plasma_membrane.JPG/145186591/598x363/plasma_mem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93690"/>
            <a:ext cx="4495800" cy="2729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 the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Word Bank</a:t>
            </a:r>
            <a:r>
              <a:rPr lang="en-US" dirty="0" smtClean="0"/>
              <a:t>:  </a:t>
            </a:r>
          </a:p>
          <a:p>
            <a:pPr>
              <a:buNone/>
            </a:pPr>
            <a:r>
              <a:rPr lang="en-US" dirty="0" smtClean="0"/>
              <a:t>*Carbohydrate Chain</a:t>
            </a:r>
          </a:p>
          <a:p>
            <a:pPr>
              <a:buNone/>
            </a:pPr>
            <a:r>
              <a:rPr lang="en-US" dirty="0" smtClean="0"/>
              <a:t>*Cholesterol</a:t>
            </a:r>
          </a:p>
          <a:p>
            <a:pPr>
              <a:buNone/>
            </a:pPr>
            <a:r>
              <a:rPr lang="en-US" dirty="0" smtClean="0"/>
              <a:t>*Glycoprotein</a:t>
            </a:r>
          </a:p>
          <a:p>
            <a:pPr>
              <a:buNone/>
            </a:pPr>
            <a:r>
              <a:rPr lang="en-US" dirty="0" smtClean="0"/>
              <a:t>*Lipid Tails</a:t>
            </a:r>
          </a:p>
          <a:p>
            <a:pPr>
              <a:buNone/>
            </a:pPr>
            <a:r>
              <a:rPr lang="en-US" dirty="0" smtClean="0"/>
              <a:t>*Peripheral Protein</a:t>
            </a:r>
          </a:p>
          <a:p>
            <a:pPr>
              <a:buNone/>
            </a:pPr>
            <a:r>
              <a:rPr lang="en-US" dirty="0" smtClean="0"/>
              <a:t>*Phosphate Head (2x)</a:t>
            </a:r>
          </a:p>
          <a:p>
            <a:pPr>
              <a:buNone/>
            </a:pPr>
            <a:r>
              <a:rPr lang="en-US" dirty="0" smtClean="0"/>
              <a:t>*Phospholipid</a:t>
            </a:r>
          </a:p>
          <a:p>
            <a:pPr>
              <a:buNone/>
            </a:pPr>
            <a:r>
              <a:rPr lang="en-US" dirty="0" smtClean="0"/>
              <a:t>*Phospholipid Bilayer</a:t>
            </a:r>
          </a:p>
          <a:p>
            <a:pPr>
              <a:buNone/>
            </a:pPr>
            <a:r>
              <a:rPr lang="en-US" dirty="0" smtClean="0"/>
              <a:t>*Transport/Channel Protein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4578" name="Picture 2" descr="http://ts1.mm.bing.net/th?id=H.468885994956488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572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plasma membrane?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flexible boundary between the cell and its environment which maintains </a:t>
            </a:r>
            <a:r>
              <a:rPr lang="en-US" u="sng" dirty="0" smtClean="0"/>
              <a:t>HOMEOSTASIS</a:t>
            </a:r>
            <a:r>
              <a:rPr lang="en-US" dirty="0" smtClean="0"/>
              <a:t> within the cell</a:t>
            </a:r>
          </a:p>
          <a:p>
            <a:endParaRPr lang="en-US" dirty="0" smtClean="0"/>
          </a:p>
          <a:p>
            <a:r>
              <a:rPr lang="en-US" dirty="0" smtClean="0"/>
              <a:t>**Remember that </a:t>
            </a:r>
            <a:r>
              <a:rPr lang="en-US" u="sng" dirty="0" smtClean="0"/>
              <a:t>HOMEOSTASIS</a:t>
            </a:r>
            <a:r>
              <a:rPr lang="en-US" dirty="0" smtClean="0"/>
              <a:t> is a state of balance/equilibrium within the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it maintain homeostasis?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Allows nutrients, such as glucose, amino acids, &amp; lipids, to enter the cell</a:t>
            </a:r>
          </a:p>
          <a:p>
            <a:r>
              <a:rPr lang="en-US" sz="2800" dirty="0" smtClean="0"/>
              <a:t>Removes excess nutrients &amp; waste products from the cell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library.thinkquest.org/C004535/media/cell_membra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3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the Plasma Membrane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276600" cy="4525963"/>
          </a:xfrm>
        </p:spPr>
        <p:txBody>
          <a:bodyPr/>
          <a:lstStyle/>
          <a:p>
            <a:r>
              <a:rPr lang="en-US" sz="3200" dirty="0" smtClean="0"/>
              <a:t>Selectively Permeable</a:t>
            </a:r>
          </a:p>
          <a:p>
            <a:r>
              <a:rPr lang="en-US" sz="3200" dirty="0" smtClean="0"/>
              <a:t>Fluid &amp; flexible</a:t>
            </a:r>
          </a:p>
          <a:p>
            <a:r>
              <a:rPr lang="en-US" sz="3200" dirty="0" smtClean="0"/>
              <a:t>Mosaic of many different components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ccaoscience.files.wordpress.com/2011/04/cell-plasma-mem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5029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selective permeability?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membrane allows some molecules to </a:t>
            </a:r>
            <a:r>
              <a:rPr lang="en-US" smtClean="0"/>
              <a:t>pass through, </a:t>
            </a:r>
            <a:r>
              <a:rPr lang="en-US" dirty="0" smtClean="0"/>
              <a:t>while keeping others out (i.e. like a window screen at your house…air can enter but bugs cannot)</a:t>
            </a:r>
          </a:p>
        </p:txBody>
      </p:sp>
      <p:pic>
        <p:nvPicPr>
          <p:cNvPr id="7170" name="Picture 2" descr="http://4.bp.blogspot.com/_oZnMPZulGZM/TMwo9xPy2NI/AAAAAAAAAEU/ddHYWQVoLDQ/s1600/Semipermeable_membra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5867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Regulate what enters and leaves the cell</a:t>
            </a:r>
          </a:p>
          <a:p>
            <a:r>
              <a:rPr lang="en-US" dirty="0" smtClean="0"/>
              <a:t>Acts as a barrier between the cell &amp; its environment</a:t>
            </a:r>
          </a:p>
          <a:p>
            <a:r>
              <a:rPr lang="en-US" dirty="0" smtClean="0"/>
              <a:t>Communicates with other cells by sending &amp; receiving signals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linteichmandesign.com/pages/images/cell_membrane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95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a phospholipid bilayer (2 layers of phospholipids back-to-back)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year11biology2012.wikispaces.com/file/view/Phospholipid_bilayer.png/303423846/Phospholipid_bi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845508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Polar phosphate group allows the membrane to interact with its watery environment</a:t>
            </a:r>
          </a:p>
          <a:p>
            <a:r>
              <a:rPr lang="en-US" dirty="0" smtClean="0"/>
              <a:t>Non-polar fatty acid tails avoid water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Hydrophilic</a:t>
            </a:r>
            <a:r>
              <a:rPr lang="en-US" dirty="0" smtClean="0"/>
              <a:t>:  water-loving</a:t>
            </a:r>
          </a:p>
          <a:p>
            <a:r>
              <a:rPr lang="en-US" u="sng" dirty="0" smtClean="0"/>
              <a:t>Hydrophobic</a:t>
            </a:r>
            <a:r>
              <a:rPr lang="en-US" dirty="0" smtClean="0"/>
              <a:t>:  water-fearing</a:t>
            </a:r>
            <a:endParaRPr lang="en-US" dirty="0"/>
          </a:p>
        </p:txBody>
      </p:sp>
      <p:pic>
        <p:nvPicPr>
          <p:cNvPr id="4098" name="Picture 2" descr="http://vagabondguru.com/Images/2009/April/PhospholipidBi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286250" cy="3048000"/>
          </a:xfrm>
          <a:prstGeom prst="rect">
            <a:avLst/>
          </a:prstGeom>
          <a:noFill/>
        </p:spPr>
      </p:pic>
      <p:pic>
        <p:nvPicPr>
          <p:cNvPr id="4100" name="Picture 4" descr="http://healthspotlight.com/phospholipi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3352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Phospholipid Bilayer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3886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2 layers of phospholipids make a sandwich with the heads facing the watery environments outside &amp; inside of the cell &amp; the tails forming the interior of the membrane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 descr="http://online.morainevalley.edu/WebSupported/BIO111-Gibbons/membra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49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</TotalTime>
  <Words>339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The Plasma Membrane</vt:lpstr>
      <vt:lpstr>What is the plasma membrane?</vt:lpstr>
      <vt:lpstr>How does it maintain homeostasis?</vt:lpstr>
      <vt:lpstr>Characteristics of the Plasma Membrane </vt:lpstr>
      <vt:lpstr>What is selective permeability?</vt:lpstr>
      <vt:lpstr>Functions of the Plasma Membrane</vt:lpstr>
      <vt:lpstr>Structure of the Plasma Membrane</vt:lpstr>
      <vt:lpstr>The Phospholipid Bilayer</vt:lpstr>
      <vt:lpstr>The Phospholipid Bilayer (cont.)</vt:lpstr>
      <vt:lpstr>Fluid Mosaic Model</vt:lpstr>
      <vt:lpstr>Components of the Membrane</vt:lpstr>
      <vt:lpstr>Label the Membrane</vt:lpstr>
    </vt:vector>
  </TitlesOfParts>
  <Company>Suffolk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 Membrane</dc:title>
  <dc:creator>6224</dc:creator>
  <cp:lastModifiedBy>6224</cp:lastModifiedBy>
  <cp:revision>19</cp:revision>
  <dcterms:created xsi:type="dcterms:W3CDTF">2013-10-24T12:50:01Z</dcterms:created>
  <dcterms:modified xsi:type="dcterms:W3CDTF">2013-10-24T14:55:31Z</dcterms:modified>
</cp:coreProperties>
</file>